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3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31.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sldIdLst>
    <p:sldId id="292" r:id="rId2"/>
    <p:sldId id="264" r:id="rId3"/>
    <p:sldId id="289" r:id="rId4"/>
    <p:sldId id="257" r:id="rId5"/>
    <p:sldId id="258" r:id="rId6"/>
    <p:sldId id="261" r:id="rId7"/>
    <p:sldId id="259" r:id="rId8"/>
    <p:sldId id="262" r:id="rId9"/>
    <p:sldId id="290" r:id="rId10"/>
    <p:sldId id="270" r:id="rId11"/>
    <p:sldId id="269" r:id="rId12"/>
    <p:sldId id="271" r:id="rId13"/>
    <p:sldId id="272" r:id="rId14"/>
    <p:sldId id="274" r:id="rId15"/>
    <p:sldId id="273" r:id="rId16"/>
    <p:sldId id="275" r:id="rId17"/>
    <p:sldId id="276" r:id="rId18"/>
    <p:sldId id="277" r:id="rId19"/>
    <p:sldId id="278" r:id="rId20"/>
    <p:sldId id="279" r:id="rId21"/>
    <p:sldId id="281" r:id="rId22"/>
    <p:sldId id="280" r:id="rId23"/>
    <p:sldId id="284" r:id="rId24"/>
    <p:sldId id="282" r:id="rId25"/>
    <p:sldId id="291" r:id="rId26"/>
    <p:sldId id="283" r:id="rId27"/>
    <p:sldId id="267" r:id="rId28"/>
    <p:sldId id="268" r:id="rId29"/>
    <p:sldId id="285" r:id="rId30"/>
    <p:sldId id="286" r:id="rId31"/>
    <p:sldId id="288" r:id="rId32"/>
    <p:sldId id="287" r:id="rId33"/>
  </p:sldIdLst>
  <p:sldSz cx="9144000" cy="6858000" type="screen4x3"/>
  <p:notesSz cx="6797675" cy="9926638"/>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pos="5148">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fadyenr"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0466" autoAdjust="0"/>
  </p:normalViewPr>
  <p:slideViewPr>
    <p:cSldViewPr>
      <p:cViewPr varScale="1">
        <p:scale>
          <a:sx n="88" d="100"/>
          <a:sy n="88" d="100"/>
        </p:scale>
        <p:origin x="441" y="63"/>
      </p:cViewPr>
      <p:guideLst>
        <p:guide orient="horz" pos="1253"/>
        <p:guide pos="51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5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10BB0D6-4533-46FE-9CC3-B3AB41C2B369}" type="datetimeFigureOut">
              <a:rPr lang="en-NZ"/>
              <a:pPr/>
              <a:t>15/05/2023</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98926DC-256A-4DC4-8CC9-E9B618278F5E}" type="slidenum">
              <a:rPr lang="en-NZ"/>
              <a:pPr/>
              <a:t>‹#›</a:t>
            </a:fld>
            <a:endParaRPr lang="en-NZ"/>
          </a:p>
        </p:txBody>
      </p:sp>
    </p:spTree>
    <p:extLst>
      <p:ext uri="{BB962C8B-B14F-4D97-AF65-F5344CB8AC3E}">
        <p14:creationId xmlns:p14="http://schemas.microsoft.com/office/powerpoint/2010/main" val="1102753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NZ" dirty="0"/>
              <a:t>Welcome to this tutorial on the revised e-</a:t>
            </a:r>
            <a:r>
              <a:rPr lang="en-NZ" dirty="0" err="1"/>
              <a:t>asTTle</a:t>
            </a:r>
            <a:r>
              <a:rPr lang="en-NZ" dirty="0"/>
              <a:t> Writing tool. The revised tool is available from term two, 2012</a:t>
            </a:r>
            <a:r>
              <a:rPr lang="en-NZ" i="1" dirty="0">
                <a:solidFill>
                  <a:srgbClr val="92D050"/>
                </a:solidFill>
              </a:rPr>
              <a:t>. </a:t>
            </a:r>
            <a:r>
              <a:rPr lang="en-NZ" dirty="0"/>
              <a:t>The purpose of this tutorial is to introduce schools to the new tool, to clarify the revisions that have been made to the tool, to show how to administer and mark the assessment, and how to analyse the results to support teaching and learning. The information in this tutorial needs to be understood in conjunction with that in the manual, which is intended to provide detailed and comprehensive information on the use of the tool, and the technical aspects which support it. </a:t>
            </a:r>
            <a:endParaRPr lang="en-NZ" i="1" dirty="0">
              <a:solidFill>
                <a:srgbClr val="FF0000"/>
              </a:solidFill>
            </a:endParaRPr>
          </a:p>
        </p:txBody>
      </p:sp>
      <p:sp>
        <p:nvSpPr>
          <p:cNvPr id="4" name="Slide Number Placeholder 3"/>
          <p:cNvSpPr>
            <a:spLocks noGrp="1"/>
          </p:cNvSpPr>
          <p:nvPr>
            <p:ph type="sldNum" sz="quarter" idx="10"/>
          </p:nvPr>
        </p:nvSpPr>
        <p:spPr/>
        <p:txBody>
          <a:bodyPr/>
          <a:lstStyle/>
          <a:p>
            <a:fld id="{C98926DC-256A-4DC4-8CC9-E9B618278F5E}" type="slidenum">
              <a:rPr lang="en-NZ" smtClean="0"/>
              <a:pPr/>
              <a:t>1</a:t>
            </a:fld>
            <a:endParaRPr lang="en-NZ"/>
          </a:p>
        </p:txBody>
      </p:sp>
    </p:spTree>
    <p:extLst>
      <p:ext uri="{BB962C8B-B14F-4D97-AF65-F5344CB8AC3E}">
        <p14:creationId xmlns:p14="http://schemas.microsoft.com/office/powerpoint/2010/main" val="2406337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NZ" dirty="0"/>
              <a:t>A new measurement scale has been constructed for e-</a:t>
            </a:r>
            <a:r>
              <a:rPr lang="en-NZ" dirty="0" err="1"/>
              <a:t>asTTle</a:t>
            </a:r>
            <a:r>
              <a:rPr lang="en-NZ" dirty="0"/>
              <a:t> Writing, and is linked to curriculum level bands.  The scale scores still fit within the normal range of e-</a:t>
            </a:r>
            <a:r>
              <a:rPr lang="en-NZ" dirty="0" err="1"/>
              <a:t>asTTle</a:t>
            </a:r>
            <a:r>
              <a:rPr lang="en-NZ" dirty="0"/>
              <a:t> scores.  However, the new scale has been developed from the scoring of students’ writing using the new prompts and rubric and is therefore not directly comparable to the original scale.  This means that, at the moment, results from the previous version can not be compared in order to track progress or calculate ‘value-added’.  Work is being done by the Ministry of Education to develop a conversion table to provide some </a:t>
            </a:r>
            <a:r>
              <a:rPr lang="en-NZ" baseline="0" dirty="0"/>
              <a:t>comparison between scores in t</a:t>
            </a:r>
            <a:r>
              <a:rPr lang="en-NZ" dirty="0"/>
              <a:t>he new and previous versions.  </a:t>
            </a:r>
          </a:p>
        </p:txBody>
      </p:sp>
      <p:sp>
        <p:nvSpPr>
          <p:cNvPr id="41988" name="Slide Number Placeholder 3"/>
          <p:cNvSpPr>
            <a:spLocks noGrp="1"/>
          </p:cNvSpPr>
          <p:nvPr>
            <p:ph type="sldNum" sz="quarter" idx="5"/>
          </p:nvPr>
        </p:nvSpPr>
        <p:spPr bwMode="auto">
          <a:noFill/>
          <a:ln>
            <a:miter lim="800000"/>
            <a:headEnd/>
            <a:tailEnd/>
          </a:ln>
        </p:spPr>
        <p:txBody>
          <a:bodyPr/>
          <a:lstStyle/>
          <a:p>
            <a:fld id="{34CA1E57-3556-4B2E-B6B6-AB168A550307}" type="slidenum">
              <a:rPr lang="en-NZ"/>
              <a:pPr/>
              <a:t>10</a:t>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r>
              <a:rPr lang="en-NZ" dirty="0"/>
              <a:t>The revised tool uses the same report formats that are used for other e-</a:t>
            </a:r>
            <a:r>
              <a:rPr lang="en-NZ" dirty="0" err="1"/>
              <a:t>asTTle</a:t>
            </a:r>
            <a:r>
              <a:rPr lang="en-NZ" dirty="0"/>
              <a:t> tools such as e-</a:t>
            </a:r>
            <a:r>
              <a:rPr lang="en-NZ" dirty="0" err="1"/>
              <a:t>asTTle</a:t>
            </a:r>
            <a:r>
              <a:rPr lang="en-NZ" dirty="0"/>
              <a:t> Reading and Maths.  However, some changes have been made to accommodate the use of the new rubric and to ensure the information is clear.  These changes will be described in detail later in the presentation.</a:t>
            </a:r>
          </a:p>
          <a:p>
            <a:endParaRPr lang="en-NZ" dirty="0"/>
          </a:p>
        </p:txBody>
      </p:sp>
      <p:sp>
        <p:nvSpPr>
          <p:cNvPr id="43012" name="Slide Number Placeholder 3"/>
          <p:cNvSpPr>
            <a:spLocks noGrp="1"/>
          </p:cNvSpPr>
          <p:nvPr>
            <p:ph type="sldNum" sz="quarter" idx="5"/>
          </p:nvPr>
        </p:nvSpPr>
        <p:spPr bwMode="auto">
          <a:noFill/>
          <a:ln>
            <a:miter lim="800000"/>
            <a:headEnd/>
            <a:tailEnd/>
          </a:ln>
        </p:spPr>
        <p:txBody>
          <a:bodyPr/>
          <a:lstStyle/>
          <a:p>
            <a:fld id="{0FE9B5DC-09EC-495B-B308-8BF1C846A302}" type="slidenum">
              <a:rPr lang="en-NZ"/>
              <a:pPr/>
              <a:t>11</a:t>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NZ" dirty="0"/>
              <a:t>Section 3 of the e-</a:t>
            </a:r>
            <a:r>
              <a:rPr lang="en-NZ" dirty="0" err="1"/>
              <a:t>asttle</a:t>
            </a:r>
            <a:r>
              <a:rPr lang="en-NZ" dirty="0"/>
              <a:t> Writing manual has a detailed description of how to create, assign, administer and mark a writing assessment.  For those familiar with the previous version of the tool, the process is similar.  The next part of this presentation will focus on the aspects that are different from the previous version.</a:t>
            </a:r>
          </a:p>
          <a:p>
            <a:endParaRPr lang="en-NZ" dirty="0"/>
          </a:p>
        </p:txBody>
      </p:sp>
      <p:sp>
        <p:nvSpPr>
          <p:cNvPr id="44036" name="Slide Number Placeholder 3"/>
          <p:cNvSpPr>
            <a:spLocks noGrp="1"/>
          </p:cNvSpPr>
          <p:nvPr>
            <p:ph type="sldNum" sz="quarter" idx="5"/>
          </p:nvPr>
        </p:nvSpPr>
        <p:spPr bwMode="auto">
          <a:noFill/>
          <a:ln>
            <a:miter lim="800000"/>
            <a:headEnd/>
            <a:tailEnd/>
          </a:ln>
        </p:spPr>
        <p:txBody>
          <a:bodyPr/>
          <a:lstStyle/>
          <a:p>
            <a:fld id="{E4939960-2902-4E0A-B43E-245DF87C348D}" type="slidenum">
              <a:rPr lang="en-NZ"/>
              <a:pPr/>
              <a:t>12</a:t>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r>
              <a:rPr lang="en-NZ" dirty="0"/>
              <a:t>Section 3.1 of the manual provides instructions for creating a test.  The technical aspects are very similar to the previous version.  </a:t>
            </a:r>
          </a:p>
          <a:p>
            <a:endParaRPr lang="en-NZ" dirty="0"/>
          </a:p>
          <a:p>
            <a:r>
              <a:rPr lang="en-NZ" dirty="0"/>
              <a:t>There is a new range of prompts (formerly called tasks) for each writing purpose. The choice of purpose and prompt needs careful consideration.  Some purposes require a more complex structure – for example, the Narrate purpose – and may not be suitable for younger students. </a:t>
            </a:r>
          </a:p>
          <a:p>
            <a:endParaRPr lang="en-NZ" dirty="0"/>
          </a:p>
          <a:p>
            <a:r>
              <a:rPr lang="en-NZ" dirty="0"/>
              <a:t>Once users have chosen a purpose, they will need to become familiar with the new prompts to ensure the chosen prompt is appropriate for the students.  Remember, some  prompts are more suitable for older students, and some for younger.  The ‘recount’ and ‘describe’ prompts are written in language which is more easily accessible for younger students.  </a:t>
            </a:r>
          </a:p>
          <a:p>
            <a:endParaRPr lang="en-NZ" dirty="0"/>
          </a:p>
          <a:p>
            <a:r>
              <a:rPr lang="en-NZ" dirty="0"/>
              <a:t>It is acceptable to choose more than one prompt to assess writing within a group of students.  This may increase the engagement of different groups of students.  However,  this will make administration more difficult as time will be spent explaining each prompt to students.</a:t>
            </a:r>
          </a:p>
        </p:txBody>
      </p:sp>
      <p:sp>
        <p:nvSpPr>
          <p:cNvPr id="45060" name="Slide Number Placeholder 3"/>
          <p:cNvSpPr>
            <a:spLocks noGrp="1"/>
          </p:cNvSpPr>
          <p:nvPr>
            <p:ph type="sldNum" sz="quarter" idx="5"/>
          </p:nvPr>
        </p:nvSpPr>
        <p:spPr bwMode="auto">
          <a:noFill/>
          <a:ln>
            <a:miter lim="800000"/>
            <a:headEnd/>
            <a:tailEnd/>
          </a:ln>
        </p:spPr>
        <p:txBody>
          <a:bodyPr/>
          <a:lstStyle/>
          <a:p>
            <a:fld id="{352A4186-5F69-4110-A2B5-9711E3F7645D}" type="slidenum">
              <a:rPr lang="en-NZ"/>
              <a:pPr/>
              <a:t>13</a:t>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r>
              <a:rPr lang="en-NZ"/>
              <a:t>When you have created a test there is a range of supporting material which can be viewed and downloaded for administration and marking.  Clicking on ‘View Test’ provides the following material:</a:t>
            </a:r>
          </a:p>
          <a:p>
            <a:pPr>
              <a:buFontTx/>
              <a:buChar char="•"/>
            </a:pPr>
            <a:r>
              <a:rPr lang="en-NZ"/>
              <a:t>The administration guidelines </a:t>
            </a:r>
          </a:p>
          <a:p>
            <a:pPr>
              <a:buFontTx/>
              <a:buChar char="•"/>
            </a:pPr>
            <a:r>
              <a:rPr lang="en-NZ"/>
              <a:t>The test</a:t>
            </a:r>
          </a:p>
          <a:p>
            <a:pPr>
              <a:buFontTx/>
              <a:buChar char="•"/>
            </a:pPr>
            <a:r>
              <a:rPr lang="en-NZ"/>
              <a:t>A glossary and definitions of terms</a:t>
            </a:r>
          </a:p>
          <a:p>
            <a:pPr>
              <a:buFontTx/>
              <a:buChar char="•"/>
            </a:pPr>
            <a:r>
              <a:rPr lang="en-NZ"/>
              <a:t>The marking rubric</a:t>
            </a:r>
          </a:p>
          <a:p>
            <a:pPr>
              <a:buFontTx/>
              <a:buChar char="•"/>
            </a:pPr>
            <a:r>
              <a:rPr lang="en-NZ"/>
              <a:t>Notes on structure and language particular to the writing purpose</a:t>
            </a:r>
          </a:p>
          <a:p>
            <a:pPr>
              <a:buFontTx/>
              <a:buChar char="•"/>
            </a:pPr>
            <a:r>
              <a:rPr lang="en-NZ"/>
              <a:t>The annotated exemplars particular to the prompt.</a:t>
            </a:r>
          </a:p>
          <a:p>
            <a:pPr>
              <a:buFontTx/>
              <a:buChar char="•"/>
            </a:pPr>
            <a:endParaRPr lang="en-NZ"/>
          </a:p>
          <a:p>
            <a:r>
              <a:rPr lang="en-NZ"/>
              <a:t>It is essential that you become familiar with this material before administering and marking the test.</a:t>
            </a:r>
          </a:p>
          <a:p>
            <a:pPr>
              <a:buFontTx/>
              <a:buChar char="•"/>
            </a:pPr>
            <a:endParaRPr lang="en-NZ"/>
          </a:p>
        </p:txBody>
      </p:sp>
      <p:sp>
        <p:nvSpPr>
          <p:cNvPr id="46084" name="Slide Number Placeholder 3"/>
          <p:cNvSpPr>
            <a:spLocks noGrp="1"/>
          </p:cNvSpPr>
          <p:nvPr>
            <p:ph type="sldNum" sz="quarter" idx="5"/>
          </p:nvPr>
        </p:nvSpPr>
        <p:spPr bwMode="auto">
          <a:noFill/>
          <a:ln>
            <a:miter lim="800000"/>
            <a:headEnd/>
            <a:tailEnd/>
          </a:ln>
        </p:spPr>
        <p:txBody>
          <a:bodyPr/>
          <a:lstStyle/>
          <a:p>
            <a:fld id="{2DE7F238-6381-4D06-973B-19568D8291CB}" type="slidenum">
              <a:rPr lang="en-NZ"/>
              <a:pPr/>
              <a:t>14</a:t>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NZ" dirty="0"/>
              <a:t>Section 3.1.3 of the manual provides instructions for assigning tests to groups of students.  As with the previous version, the test must be assigned before any scores can be entered.  The technical instructions are the same as in the previous version.</a:t>
            </a:r>
          </a:p>
          <a:p>
            <a:endParaRPr lang="en-NZ" dirty="0"/>
          </a:p>
        </p:txBody>
      </p:sp>
      <p:sp>
        <p:nvSpPr>
          <p:cNvPr id="47108" name="Slide Number Placeholder 3"/>
          <p:cNvSpPr>
            <a:spLocks noGrp="1"/>
          </p:cNvSpPr>
          <p:nvPr>
            <p:ph type="sldNum" sz="quarter" idx="5"/>
          </p:nvPr>
        </p:nvSpPr>
        <p:spPr bwMode="auto">
          <a:noFill/>
          <a:ln>
            <a:miter lim="800000"/>
            <a:headEnd/>
            <a:tailEnd/>
          </a:ln>
        </p:spPr>
        <p:txBody>
          <a:bodyPr/>
          <a:lstStyle/>
          <a:p>
            <a:fld id="{D59F8D0B-DCBF-4969-ADC8-F7ECBB5BF2C2}" type="slidenum">
              <a:rPr lang="en-NZ"/>
              <a:pPr/>
              <a:t>15</a:t>
            </a:fld>
            <a:endParaRPr lang="en-N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r>
              <a:rPr lang="en-NZ"/>
              <a:t>Section 3.2 of the manual provides instructions for administering the test.</a:t>
            </a:r>
          </a:p>
          <a:p>
            <a:endParaRPr lang="en-NZ"/>
          </a:p>
          <a:p>
            <a:r>
              <a:rPr lang="en-NZ"/>
              <a:t>It is important that you read and follow the administration guidelines carefully.  They provide very specific instructions on what to do and what to say to students.  The statistical norms have been established by testing students using this procedure, so following the instructions will provide valid comparisons with the normed achievement levels.</a:t>
            </a:r>
          </a:p>
        </p:txBody>
      </p:sp>
      <p:sp>
        <p:nvSpPr>
          <p:cNvPr id="48132" name="Slide Number Placeholder 3"/>
          <p:cNvSpPr>
            <a:spLocks noGrp="1"/>
          </p:cNvSpPr>
          <p:nvPr>
            <p:ph type="sldNum" sz="quarter" idx="5"/>
          </p:nvPr>
        </p:nvSpPr>
        <p:spPr bwMode="auto">
          <a:noFill/>
          <a:ln>
            <a:miter lim="800000"/>
            <a:headEnd/>
            <a:tailEnd/>
          </a:ln>
        </p:spPr>
        <p:txBody>
          <a:bodyPr/>
          <a:lstStyle/>
          <a:p>
            <a:fld id="{8F95DBFD-C593-4538-AEC9-1C27E81C4123}" type="slidenum">
              <a:rPr lang="en-NZ"/>
              <a:pPr/>
              <a:t>16</a:t>
            </a:fld>
            <a:endParaRPr lang="en-N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NZ" dirty="0"/>
              <a:t>Sections 3.2.3 and 3.2.4 of the manual provide detailed instructions for marking the test.</a:t>
            </a:r>
          </a:p>
          <a:p>
            <a:endParaRPr lang="en-NZ" dirty="0"/>
          </a:p>
          <a:p>
            <a:r>
              <a:rPr lang="en-NZ" dirty="0"/>
              <a:t>It is essential that all markers are familiar with the supporting material.  This includes:</a:t>
            </a:r>
          </a:p>
          <a:p>
            <a:pPr>
              <a:buFontTx/>
              <a:buChar char="•"/>
            </a:pPr>
            <a:r>
              <a:rPr lang="en-NZ" dirty="0"/>
              <a:t>The writing prompt</a:t>
            </a:r>
          </a:p>
          <a:p>
            <a:pPr>
              <a:buFontTx/>
              <a:buChar char="•"/>
            </a:pPr>
            <a:r>
              <a:rPr lang="en-NZ" dirty="0"/>
              <a:t>The marking rubric</a:t>
            </a:r>
          </a:p>
          <a:p>
            <a:pPr>
              <a:buFontTx/>
              <a:buChar char="•"/>
            </a:pPr>
            <a:r>
              <a:rPr lang="en-NZ" dirty="0"/>
              <a:t>The structure and language notes</a:t>
            </a:r>
          </a:p>
          <a:p>
            <a:pPr>
              <a:buFontTx/>
              <a:buChar char="•"/>
            </a:pPr>
            <a:r>
              <a:rPr lang="en-NZ" dirty="0"/>
              <a:t>The annotated exemplars specific to the prompt</a:t>
            </a:r>
          </a:p>
          <a:p>
            <a:pPr>
              <a:buFontTx/>
              <a:buChar char="•"/>
            </a:pPr>
            <a:r>
              <a:rPr lang="en-NZ" dirty="0"/>
              <a:t>The generic exemplars</a:t>
            </a:r>
          </a:p>
          <a:p>
            <a:pPr>
              <a:buFontTx/>
              <a:buChar char="•"/>
            </a:pPr>
            <a:r>
              <a:rPr lang="en-NZ" dirty="0"/>
              <a:t>The glossary and definitions of terms.</a:t>
            </a:r>
          </a:p>
          <a:p>
            <a:pPr>
              <a:buFontTx/>
              <a:buChar char="•"/>
            </a:pPr>
            <a:endParaRPr lang="en-NZ" dirty="0"/>
          </a:p>
          <a:p>
            <a:r>
              <a:rPr lang="en-NZ" dirty="0"/>
              <a:t>A possible process for familiarising markers with the support material is to mark a text or two collaboratively.  Begin with the prompt and the marking rubric and discuss the progressions in each element.  Use the glossary to explore any terminology that may not be clear.  Consult the exemplars (both specific and generic) to see how the tool developers interpreted the indicators.  The structure and language notes are specific to each purpose and should be consulted when marking this element.</a:t>
            </a:r>
          </a:p>
          <a:p>
            <a:endParaRPr lang="en-NZ" dirty="0"/>
          </a:p>
          <a:p>
            <a:endParaRPr lang="en-NZ" dirty="0"/>
          </a:p>
          <a:p>
            <a:endParaRPr lang="en-NZ" dirty="0"/>
          </a:p>
          <a:p>
            <a:endParaRPr lang="en-NZ" dirty="0"/>
          </a:p>
        </p:txBody>
      </p:sp>
      <p:sp>
        <p:nvSpPr>
          <p:cNvPr id="49156" name="Slide Number Placeholder 3"/>
          <p:cNvSpPr>
            <a:spLocks noGrp="1"/>
          </p:cNvSpPr>
          <p:nvPr>
            <p:ph type="sldNum" sz="quarter" idx="5"/>
          </p:nvPr>
        </p:nvSpPr>
        <p:spPr bwMode="auto">
          <a:noFill/>
          <a:ln>
            <a:miter lim="800000"/>
            <a:headEnd/>
            <a:tailEnd/>
          </a:ln>
        </p:spPr>
        <p:txBody>
          <a:bodyPr/>
          <a:lstStyle/>
          <a:p>
            <a:fld id="{F4D12499-C822-4EDC-A0B2-893114A6779B}" type="slidenum">
              <a:rPr lang="en-NZ"/>
              <a:pPr/>
              <a:t>17</a:t>
            </a:fld>
            <a:endParaRPr lang="en-N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r>
              <a:rPr lang="en-NZ" dirty="0"/>
              <a:t>There are seven elements of writing, each with its own rubric.  The elements</a:t>
            </a:r>
            <a:r>
              <a:rPr lang="en-NZ" baseline="0" dirty="0"/>
              <a:t> are similar to the ‘curriculum functions’ in the previous version.  Markers</a:t>
            </a:r>
            <a:r>
              <a:rPr lang="en-NZ" dirty="0"/>
              <a:t> will need to assess against each of the new elements.</a:t>
            </a:r>
            <a:r>
              <a:rPr lang="en-NZ" baseline="0" dirty="0"/>
              <a:t>  The elements are:</a:t>
            </a:r>
            <a:r>
              <a:rPr lang="en-NZ" dirty="0"/>
              <a:t> Ideas, Structure and language, Organisation, Vocabulary, Sentence structure, Punctuation, and Spelling.  </a:t>
            </a:r>
          </a:p>
          <a:p>
            <a:endParaRPr lang="en-NZ" dirty="0"/>
          </a:p>
          <a:p>
            <a:r>
              <a:rPr lang="en-NZ" dirty="0"/>
              <a:t>Although you will notice similarities with the previous version, there are some significant changes which will require some shifts in thinking.  A key change that you will notice is the absence of ‘audience and purpose’ as a separate element.  This element has now become incorporated into each of the other elements.  For example, the ‘ideas’ element is marked in part on the text’s ability to ‘engage and influence the reader’. </a:t>
            </a:r>
          </a:p>
          <a:p>
            <a:endParaRPr lang="en-NZ" dirty="0"/>
          </a:p>
          <a:p>
            <a:r>
              <a:rPr lang="en-NZ" dirty="0"/>
              <a:t>In particular, the ‘Structure and language’ element focuses on the purpose of the text.  The Structure and Language notes describe the specific features which make a piece of writing appropriate to its purpose.  There is a different set of Structure and Language notes for each writing purpose.</a:t>
            </a:r>
          </a:p>
          <a:p>
            <a:endParaRPr lang="en-NZ" dirty="0"/>
          </a:p>
        </p:txBody>
      </p:sp>
      <p:sp>
        <p:nvSpPr>
          <p:cNvPr id="50180" name="Slide Number Placeholder 3"/>
          <p:cNvSpPr>
            <a:spLocks noGrp="1"/>
          </p:cNvSpPr>
          <p:nvPr>
            <p:ph type="sldNum" sz="quarter" idx="5"/>
          </p:nvPr>
        </p:nvSpPr>
        <p:spPr bwMode="auto">
          <a:noFill/>
          <a:ln>
            <a:miter lim="800000"/>
            <a:headEnd/>
            <a:tailEnd/>
          </a:ln>
        </p:spPr>
        <p:txBody>
          <a:bodyPr/>
          <a:lstStyle/>
          <a:p>
            <a:fld id="{E2B03B5C-1C86-4067-B600-346BED257695}" type="slidenum">
              <a:rPr lang="en-NZ"/>
              <a:pPr/>
              <a:t>18</a:t>
            </a:fld>
            <a:endParaRPr lang="en-N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NZ" dirty="0"/>
              <a:t>Figure 1 on page 11 of the manual is an annotated page from the rubric.  It explains each part clearly and its role in the marking process.</a:t>
            </a:r>
          </a:p>
          <a:p>
            <a:endParaRPr lang="en-NZ" dirty="0"/>
          </a:p>
          <a:p>
            <a:r>
              <a:rPr lang="en-NZ" dirty="0"/>
              <a:t>Each rubric has a description of the skill focus of the element, a definition of the element, progression descriptors against which the text will be marked, notes to help with marking decisions, and a list of the generic exemplars which will support markers to make their decisions.</a:t>
            </a:r>
          </a:p>
        </p:txBody>
      </p:sp>
      <p:sp>
        <p:nvSpPr>
          <p:cNvPr id="51204" name="Slide Number Placeholder 3"/>
          <p:cNvSpPr>
            <a:spLocks noGrp="1"/>
          </p:cNvSpPr>
          <p:nvPr>
            <p:ph type="sldNum" sz="quarter" idx="5"/>
          </p:nvPr>
        </p:nvSpPr>
        <p:spPr bwMode="auto">
          <a:noFill/>
          <a:ln>
            <a:miter lim="800000"/>
            <a:headEnd/>
            <a:tailEnd/>
          </a:ln>
        </p:spPr>
        <p:txBody>
          <a:bodyPr/>
          <a:lstStyle/>
          <a:p>
            <a:fld id="{87D8F8B0-DCA2-4851-AE2F-C4FC582F25B0}" type="slidenum">
              <a:rPr lang="en-NZ"/>
              <a:pPr/>
              <a:t>19</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r>
              <a:rPr lang="en-NZ" dirty="0"/>
              <a:t>The revised e-</a:t>
            </a:r>
            <a:r>
              <a:rPr lang="en-NZ" dirty="0" err="1"/>
              <a:t>asTTle</a:t>
            </a:r>
            <a:r>
              <a:rPr lang="en-NZ" dirty="0"/>
              <a:t> writing is an on-line assessment tool which assesses students’ achievement and progress in writing from years 1 to 10.  It assesses students’ ability to independently write continuous text across a variety of purposes. </a:t>
            </a:r>
          </a:p>
          <a:p>
            <a:endParaRPr lang="en-NZ" dirty="0"/>
          </a:p>
          <a:p>
            <a:r>
              <a:rPr lang="en-NZ" dirty="0"/>
              <a:t>An e-</a:t>
            </a:r>
            <a:r>
              <a:rPr lang="en-NZ" dirty="0" err="1"/>
              <a:t>asTTle</a:t>
            </a:r>
            <a:r>
              <a:rPr lang="en-NZ" dirty="0"/>
              <a:t> writing test involves students writing for up to 40 minutes, responding to a set prompt.  Teachers then use a rubric, supported by notes and exemplars, to score the writing against seven different writing elements.  The tool is able to convert the rubric scores to scale scores and curriculum levels, and then produce a range of reports for individual students or groups of students.</a:t>
            </a:r>
          </a:p>
          <a:p>
            <a:endParaRPr lang="en-NZ" dirty="0"/>
          </a:p>
          <a:p>
            <a:r>
              <a:rPr lang="en-NZ" dirty="0"/>
              <a:t>The results from e-</a:t>
            </a:r>
            <a:r>
              <a:rPr lang="en-NZ" dirty="0" err="1"/>
              <a:t>asTTle</a:t>
            </a:r>
            <a:r>
              <a:rPr lang="en-NZ" dirty="0"/>
              <a:t> Writing contribute to the information teachers and students can use to establish next steps in learning, monitor progress over time and make decisions about learning priorities.  Results also provide achievement information in relation to national curriculum levels, and national norms, for school-wide decision making.</a:t>
            </a:r>
          </a:p>
          <a:p>
            <a:endParaRPr lang="en-NZ" dirty="0"/>
          </a:p>
          <a:p>
            <a:r>
              <a:rPr lang="en-NZ" dirty="0"/>
              <a:t> </a:t>
            </a:r>
          </a:p>
        </p:txBody>
      </p:sp>
      <p:sp>
        <p:nvSpPr>
          <p:cNvPr id="35844" name="Slide Number Placeholder 3"/>
          <p:cNvSpPr>
            <a:spLocks noGrp="1"/>
          </p:cNvSpPr>
          <p:nvPr>
            <p:ph type="sldNum" sz="quarter" idx="5"/>
          </p:nvPr>
        </p:nvSpPr>
        <p:spPr bwMode="auto">
          <a:noFill/>
          <a:ln>
            <a:miter lim="800000"/>
            <a:headEnd/>
            <a:tailEnd/>
          </a:ln>
        </p:spPr>
        <p:txBody>
          <a:bodyPr/>
          <a:lstStyle/>
          <a:p>
            <a:fld id="{412E73AE-EE0C-4E1D-9581-47912C665CB3}" type="slidenum">
              <a:rPr lang="en-NZ"/>
              <a:pPr/>
              <a:t>2</a:t>
            </a:fld>
            <a:endParaRPr lang="en-N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r>
              <a:rPr lang="en-NZ" dirty="0"/>
              <a:t>There are several important points to consider when marking a text.</a:t>
            </a:r>
          </a:p>
          <a:p>
            <a:endParaRPr lang="en-NZ" dirty="0"/>
          </a:p>
          <a:p>
            <a:r>
              <a:rPr lang="en-NZ" dirty="0"/>
              <a:t>Each element should be scored independently.  It is important to understand the skill focus for each element so that particular strengths</a:t>
            </a:r>
            <a:r>
              <a:rPr lang="en-NZ" baseline="0" dirty="0"/>
              <a:t> or </a:t>
            </a:r>
            <a:r>
              <a:rPr lang="en-NZ" dirty="0"/>
              <a:t>problematic features are assessed</a:t>
            </a:r>
            <a:r>
              <a:rPr lang="en-NZ" baseline="0" dirty="0"/>
              <a:t> only within the relevant element.</a:t>
            </a:r>
            <a:endParaRPr lang="en-NZ" dirty="0"/>
          </a:p>
          <a:p>
            <a:endParaRPr lang="en-NZ" dirty="0"/>
          </a:p>
          <a:p>
            <a:r>
              <a:rPr lang="en-NZ" dirty="0"/>
              <a:t>E-</a:t>
            </a:r>
            <a:r>
              <a:rPr lang="en-NZ" dirty="0" err="1"/>
              <a:t>asTTle</a:t>
            </a:r>
            <a:r>
              <a:rPr lang="en-NZ" dirty="0"/>
              <a:t> writing assesses generic writing competence, not students’ content knowledge of a particular subject.  Texts should therefore not be marked down for factual inaccuracies.</a:t>
            </a:r>
          </a:p>
          <a:p>
            <a:endParaRPr lang="en-NZ" dirty="0"/>
          </a:p>
          <a:p>
            <a:r>
              <a:rPr lang="en-NZ" dirty="0"/>
              <a:t>Descriptors are hierarchical and cumulative.  This means that the assignment of a rubric score, for example ‘R4’, assumes that the text achieves all the indicators that come before it.  However, minor omissions in the lower indicators are acceptable.</a:t>
            </a:r>
          </a:p>
          <a:p>
            <a:endParaRPr lang="en-NZ" dirty="0"/>
          </a:p>
          <a:p>
            <a:r>
              <a:rPr lang="en-NZ" dirty="0"/>
              <a:t>Ideas can be loosely related to the topic and still be considered on topic. </a:t>
            </a:r>
          </a:p>
        </p:txBody>
      </p:sp>
      <p:sp>
        <p:nvSpPr>
          <p:cNvPr id="52228" name="Slide Number Placeholder 3"/>
          <p:cNvSpPr>
            <a:spLocks noGrp="1"/>
          </p:cNvSpPr>
          <p:nvPr>
            <p:ph type="sldNum" sz="quarter" idx="5"/>
          </p:nvPr>
        </p:nvSpPr>
        <p:spPr bwMode="auto">
          <a:noFill/>
          <a:ln>
            <a:miter lim="800000"/>
            <a:headEnd/>
            <a:tailEnd/>
          </a:ln>
        </p:spPr>
        <p:txBody>
          <a:bodyPr/>
          <a:lstStyle/>
          <a:p>
            <a:fld id="{9630CD62-5D16-4E57-BFB3-7482AEC2B2EB}" type="slidenum">
              <a:rPr lang="en-NZ"/>
              <a:pPr/>
              <a:t>20</a:t>
            </a:fld>
            <a:endParaRPr lang="en-N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NZ" dirty="0"/>
              <a:t>Moderation processes are essential to ensure consistency of scoring across a group of markers. Many schools will have developed a robust process for moderating writing assessments and this process will be the same using the revised tool.  For schools that need assistance in developing their moderation systems, there are various support materials available.   The moderation section of Assessment Online has useful resources.</a:t>
            </a:r>
          </a:p>
        </p:txBody>
      </p:sp>
      <p:sp>
        <p:nvSpPr>
          <p:cNvPr id="53252" name="Slide Number Placeholder 3"/>
          <p:cNvSpPr>
            <a:spLocks noGrp="1"/>
          </p:cNvSpPr>
          <p:nvPr>
            <p:ph type="sldNum" sz="quarter" idx="5"/>
          </p:nvPr>
        </p:nvSpPr>
        <p:spPr bwMode="auto">
          <a:noFill/>
          <a:ln>
            <a:miter lim="800000"/>
            <a:headEnd/>
            <a:tailEnd/>
          </a:ln>
        </p:spPr>
        <p:txBody>
          <a:bodyPr/>
          <a:lstStyle/>
          <a:p>
            <a:fld id="{35D7788A-AB7B-40A9-B013-7D3BD4AC7B9E}" type="slidenum">
              <a:rPr lang="en-NZ"/>
              <a:pPr/>
              <a:t>21</a:t>
            </a:fld>
            <a:endParaRPr lang="en-N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r>
              <a:rPr lang="en-NZ" dirty="0"/>
              <a:t>Once tests have been marked and moderated, scores can be entered in the e-</a:t>
            </a:r>
            <a:r>
              <a:rPr lang="en-NZ" dirty="0" err="1"/>
              <a:t>asTTle</a:t>
            </a:r>
            <a:r>
              <a:rPr lang="en-NZ" dirty="0"/>
              <a:t> tool.  Section 3.2.6 of the manual provides instructions for this.</a:t>
            </a:r>
          </a:p>
          <a:p>
            <a:endParaRPr lang="en-NZ" dirty="0"/>
          </a:p>
          <a:p>
            <a:r>
              <a:rPr lang="en-NZ" dirty="0"/>
              <a:t>The process for entering scores is very similar to the previous version.  However, you will be entering rubric scores rather than curriculum levels and sub levels.  The tool will convert the rubric scores into scale scores and curriculum levels.</a:t>
            </a:r>
          </a:p>
          <a:p>
            <a:endParaRPr lang="en-NZ" dirty="0"/>
          </a:p>
          <a:p>
            <a:endParaRPr lang="en-NZ" dirty="0"/>
          </a:p>
          <a:p>
            <a:endParaRPr lang="en-NZ" dirty="0"/>
          </a:p>
        </p:txBody>
      </p:sp>
      <p:sp>
        <p:nvSpPr>
          <p:cNvPr id="54276" name="Slide Number Placeholder 3"/>
          <p:cNvSpPr>
            <a:spLocks noGrp="1"/>
          </p:cNvSpPr>
          <p:nvPr>
            <p:ph type="sldNum" sz="quarter" idx="5"/>
          </p:nvPr>
        </p:nvSpPr>
        <p:spPr bwMode="auto">
          <a:noFill/>
          <a:ln>
            <a:miter lim="800000"/>
            <a:headEnd/>
            <a:tailEnd/>
          </a:ln>
        </p:spPr>
        <p:txBody>
          <a:bodyPr/>
          <a:lstStyle/>
          <a:p>
            <a:fld id="{2FB30F95-501D-400A-878D-75B80B5BB1D1}" type="slidenum">
              <a:rPr lang="en-NZ"/>
              <a:pPr/>
              <a:t>22</a:t>
            </a:fld>
            <a:endParaRPr lang="en-N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r>
              <a:rPr lang="en-NZ" dirty="0"/>
              <a:t>Let’s recap the different scores within e-</a:t>
            </a:r>
            <a:r>
              <a:rPr lang="en-NZ" dirty="0" err="1"/>
              <a:t>asTTle</a:t>
            </a:r>
            <a:r>
              <a:rPr lang="en-NZ" dirty="0"/>
              <a:t> Writing.</a:t>
            </a:r>
          </a:p>
          <a:p>
            <a:endParaRPr lang="en-NZ" dirty="0"/>
          </a:p>
          <a:p>
            <a:pPr>
              <a:buFontTx/>
              <a:buChar char="•"/>
            </a:pPr>
            <a:r>
              <a:rPr lang="en-NZ" dirty="0"/>
              <a:t>The rubric score is the category the teacher identifies when marking a text.  The marker will choose a rubric score for each of the elements of the rubric.  As we noted earlier, the rubric was developed from an analysis of thousands of scripts produced by New Zealand students and represents a continuum of achievement.</a:t>
            </a:r>
          </a:p>
          <a:p>
            <a:pPr>
              <a:buFontTx/>
              <a:buChar char="•"/>
            </a:pPr>
            <a:r>
              <a:rPr lang="en-NZ" dirty="0"/>
              <a:t>Rubric scores are converted into scale scores and added to produce a combined e-</a:t>
            </a:r>
            <a:r>
              <a:rPr lang="en-NZ" dirty="0" err="1"/>
              <a:t>asTTle</a:t>
            </a:r>
            <a:r>
              <a:rPr lang="en-NZ" dirty="0"/>
              <a:t> Writing score (an </a:t>
            </a:r>
            <a:r>
              <a:rPr lang="en-NZ" dirty="0" err="1"/>
              <a:t>aWs</a:t>
            </a:r>
            <a:r>
              <a:rPr lang="en-NZ" dirty="0"/>
              <a:t>).  The writing scores will be within the range of 1000 to 2000, as in the previous tool.</a:t>
            </a:r>
          </a:p>
          <a:p>
            <a:pPr>
              <a:buFontTx/>
              <a:buChar char="•"/>
            </a:pPr>
            <a:r>
              <a:rPr lang="en-NZ" dirty="0"/>
              <a:t>Scale scores are also converted into curriculum levels and sub-levels. </a:t>
            </a:r>
          </a:p>
          <a:p>
            <a:pPr marL="0" lvl="1">
              <a:buFontTx/>
              <a:buChar char="•"/>
            </a:pPr>
            <a:r>
              <a:rPr lang="en-NZ" dirty="0"/>
              <a:t>Curriculum sub-levels correspond to a range of scores on the </a:t>
            </a:r>
            <a:r>
              <a:rPr lang="en-NZ" dirty="0" err="1"/>
              <a:t>asTTle</a:t>
            </a:r>
            <a:r>
              <a:rPr lang="en-NZ" dirty="0"/>
              <a:t> Writing scale.  For example, all scores within the range of 1423 and 1459  are reported as 3-basic or 3B.</a:t>
            </a:r>
          </a:p>
          <a:p>
            <a:pPr>
              <a:buFontTx/>
              <a:buChar char="•"/>
            </a:pPr>
            <a:endParaRPr lang="en-NZ" dirty="0"/>
          </a:p>
        </p:txBody>
      </p:sp>
      <p:sp>
        <p:nvSpPr>
          <p:cNvPr id="55300" name="Slide Number Placeholder 3"/>
          <p:cNvSpPr>
            <a:spLocks noGrp="1"/>
          </p:cNvSpPr>
          <p:nvPr>
            <p:ph type="sldNum" sz="quarter" idx="5"/>
          </p:nvPr>
        </p:nvSpPr>
        <p:spPr bwMode="auto">
          <a:noFill/>
          <a:ln>
            <a:miter lim="800000"/>
            <a:headEnd/>
            <a:tailEnd/>
          </a:ln>
        </p:spPr>
        <p:txBody>
          <a:bodyPr/>
          <a:lstStyle/>
          <a:p>
            <a:fld id="{C3EA349D-56CB-4A24-86FE-1C5E02441564}" type="slidenum">
              <a:rPr lang="en-NZ"/>
              <a:pPr/>
              <a:t>23</a:t>
            </a:fld>
            <a:endParaRPr lang="en-N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90000"/>
              </a:lnSpc>
            </a:pPr>
            <a:r>
              <a:rPr lang="en-NZ" dirty="0"/>
              <a:t>Sections 4.1 and 4.2 of the manual provide detailed information regarding the interpretation of test scores. There are some key points to note when interpreting  rubric scores and scale scores to make decisions for teaching and learning:</a:t>
            </a:r>
          </a:p>
          <a:p>
            <a:pPr eaLnBrk="1" hangingPunct="1">
              <a:lnSpc>
                <a:spcPct val="90000"/>
              </a:lnSpc>
            </a:pPr>
            <a:endParaRPr lang="en-NZ" dirty="0"/>
          </a:p>
          <a:p>
            <a:pPr eaLnBrk="1" hangingPunct="1">
              <a:lnSpc>
                <a:spcPct val="90000"/>
              </a:lnSpc>
            </a:pPr>
            <a:r>
              <a:rPr lang="en-NZ" dirty="0"/>
              <a:t>Rubric scores are useful when used with students to locate current indicators of performance for particular elements on the marking rubric and identify next learning steps.  When using rubric scores to interpret information, however, you should take into account that:</a:t>
            </a:r>
          </a:p>
          <a:p>
            <a:pPr eaLnBrk="1" hangingPunct="1">
              <a:lnSpc>
                <a:spcPct val="90000"/>
              </a:lnSpc>
            </a:pPr>
            <a:endParaRPr lang="en-NZ" dirty="0"/>
          </a:p>
          <a:p>
            <a:pPr lvl="1" eaLnBrk="1" hangingPunct="1">
              <a:lnSpc>
                <a:spcPct val="90000"/>
              </a:lnSpc>
              <a:buFontTx/>
              <a:buChar char="•"/>
            </a:pPr>
            <a:r>
              <a:rPr lang="en-NZ" dirty="0"/>
              <a:t>The rubric scores are not necessarily comparable across elements.  For example, a rubric score of ‘R2’ in Spelling may be easier to achieve than an ‘R2’ in Ideas.  Additionally, the skill</a:t>
            </a:r>
            <a:r>
              <a:rPr lang="en-NZ" baseline="0" dirty="0"/>
              <a:t> progression between rubric scores is not a constant.</a:t>
            </a:r>
            <a:endParaRPr lang="en-NZ" dirty="0"/>
          </a:p>
          <a:p>
            <a:pPr lvl="1" eaLnBrk="1" hangingPunct="1">
              <a:lnSpc>
                <a:spcPct val="90000"/>
              </a:lnSpc>
              <a:buFontTx/>
              <a:buChar char="•"/>
            </a:pPr>
            <a:r>
              <a:rPr lang="en-NZ" dirty="0"/>
              <a:t>Also, the rubric scores are not comparable across different writing prompts as it is more difficult to score highly on some prompts.  </a:t>
            </a:r>
          </a:p>
          <a:p>
            <a:pPr eaLnBrk="1" hangingPunct="1">
              <a:lnSpc>
                <a:spcPct val="90000"/>
              </a:lnSpc>
            </a:pPr>
            <a:endParaRPr lang="en-NZ" dirty="0"/>
          </a:p>
          <a:p>
            <a:pPr eaLnBrk="1" hangingPunct="1">
              <a:lnSpc>
                <a:spcPct val="90000"/>
              </a:lnSpc>
            </a:pPr>
            <a:r>
              <a:rPr lang="en-NZ" dirty="0"/>
              <a:t>It is not valid, therefore, to make comparative judgments based on rubric scores.  However, the above issues are accounted for when rubric scores are converted into scale scores.  Scale scores should be used when comparing achievement in relation to norms and measuring progress over time.  This is possible for individual students or groups of students.</a:t>
            </a:r>
          </a:p>
          <a:p>
            <a:pPr lvl="1" eaLnBrk="1" hangingPunct="1">
              <a:lnSpc>
                <a:spcPct val="90000"/>
              </a:lnSpc>
              <a:buFontTx/>
              <a:buChar char="•"/>
            </a:pPr>
            <a:endParaRPr lang="en-NZ" dirty="0"/>
          </a:p>
          <a:p>
            <a:pPr lvl="1" eaLnBrk="1" hangingPunct="1">
              <a:lnSpc>
                <a:spcPct val="90000"/>
              </a:lnSpc>
              <a:buFontTx/>
              <a:buChar char="•"/>
            </a:pPr>
            <a:endParaRPr lang="en-NZ" dirty="0"/>
          </a:p>
          <a:p>
            <a:pPr lvl="1" eaLnBrk="1" hangingPunct="1">
              <a:lnSpc>
                <a:spcPct val="90000"/>
              </a:lnSpc>
              <a:buFontTx/>
              <a:buChar char="•"/>
            </a:pPr>
            <a:endParaRPr lang="en-NZ" dirty="0"/>
          </a:p>
        </p:txBody>
      </p:sp>
      <p:sp>
        <p:nvSpPr>
          <p:cNvPr id="56324" name="Slide Number Placeholder 3"/>
          <p:cNvSpPr>
            <a:spLocks noGrp="1"/>
          </p:cNvSpPr>
          <p:nvPr>
            <p:ph type="sldNum" sz="quarter" idx="5"/>
          </p:nvPr>
        </p:nvSpPr>
        <p:spPr bwMode="auto">
          <a:noFill/>
          <a:ln>
            <a:miter lim="800000"/>
            <a:headEnd/>
            <a:tailEnd/>
          </a:ln>
        </p:spPr>
        <p:txBody>
          <a:bodyPr/>
          <a:lstStyle/>
          <a:p>
            <a:fld id="{474C5D9F-1E5E-4C58-A9EA-4448C843754B}" type="slidenum">
              <a:rPr lang="en-NZ"/>
              <a:pPr/>
              <a:t>24</a:t>
            </a:fld>
            <a:endParaRPr lang="en-N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90000"/>
              </a:lnSpc>
            </a:pPr>
            <a:r>
              <a:rPr lang="en-NZ" dirty="0"/>
              <a:t>Sections 4.1 and 4.2 of the manual provide detailed information regarding the interpretation of test scores. There are some key points to note when interpreting  rubric scores and scale scores to make decisions for teaching and learning:</a:t>
            </a:r>
          </a:p>
          <a:p>
            <a:pPr eaLnBrk="1" hangingPunct="1">
              <a:lnSpc>
                <a:spcPct val="90000"/>
              </a:lnSpc>
            </a:pPr>
            <a:endParaRPr lang="en-NZ" dirty="0"/>
          </a:p>
          <a:p>
            <a:pPr eaLnBrk="1" hangingPunct="1">
              <a:lnSpc>
                <a:spcPct val="90000"/>
              </a:lnSpc>
            </a:pPr>
            <a:r>
              <a:rPr lang="en-NZ" dirty="0"/>
              <a:t>Rubric scores are useful when used with students to locate current indicators of performance for particular elements on the marking rubric and identify next learning steps.  When using rubric scores to interpret information, however, you should take into account that:</a:t>
            </a:r>
          </a:p>
          <a:p>
            <a:pPr eaLnBrk="1" hangingPunct="1">
              <a:lnSpc>
                <a:spcPct val="90000"/>
              </a:lnSpc>
            </a:pPr>
            <a:endParaRPr lang="en-NZ" dirty="0"/>
          </a:p>
          <a:p>
            <a:pPr lvl="1" eaLnBrk="1" hangingPunct="1">
              <a:lnSpc>
                <a:spcPct val="90000"/>
              </a:lnSpc>
              <a:buFontTx/>
              <a:buChar char="•"/>
            </a:pPr>
            <a:r>
              <a:rPr lang="en-NZ" dirty="0"/>
              <a:t>The rubric scores are not necessarily comparable across elements.  For example, a rubric score of ‘R2’ in Spelling may be easier to achieve than an ‘R2’ in Ideas.  Additionally, the skill</a:t>
            </a:r>
            <a:r>
              <a:rPr lang="en-NZ" baseline="0" dirty="0"/>
              <a:t> progression between rubric scores is not a constant.</a:t>
            </a:r>
            <a:endParaRPr lang="en-NZ" dirty="0"/>
          </a:p>
          <a:p>
            <a:pPr lvl="1" eaLnBrk="1" hangingPunct="1">
              <a:lnSpc>
                <a:spcPct val="90000"/>
              </a:lnSpc>
              <a:buFontTx/>
              <a:buChar char="•"/>
            </a:pPr>
            <a:r>
              <a:rPr lang="en-NZ" dirty="0"/>
              <a:t>Also, the rubric scores are not comparable across different writing prompts as it is more difficult to score highly on some prompts.  </a:t>
            </a:r>
          </a:p>
          <a:p>
            <a:pPr eaLnBrk="1" hangingPunct="1">
              <a:lnSpc>
                <a:spcPct val="90000"/>
              </a:lnSpc>
            </a:pPr>
            <a:endParaRPr lang="en-NZ" dirty="0"/>
          </a:p>
          <a:p>
            <a:pPr eaLnBrk="1" hangingPunct="1">
              <a:lnSpc>
                <a:spcPct val="90000"/>
              </a:lnSpc>
            </a:pPr>
            <a:r>
              <a:rPr lang="en-NZ" dirty="0"/>
              <a:t>It is not valid, therefore, to make comparative judgments based on rubric scores.  However, the above issues are accounted for when rubric scores are converted into scale scores.  Scale scores should be used when comparing achievement in relation to norms and measuring progress over time.  This is possible for individual students or groups of students.</a:t>
            </a:r>
          </a:p>
          <a:p>
            <a:pPr lvl="1" eaLnBrk="1" hangingPunct="1">
              <a:lnSpc>
                <a:spcPct val="90000"/>
              </a:lnSpc>
              <a:buFontTx/>
              <a:buChar char="•"/>
            </a:pPr>
            <a:endParaRPr lang="en-NZ" dirty="0"/>
          </a:p>
          <a:p>
            <a:pPr lvl="1" eaLnBrk="1" hangingPunct="1">
              <a:lnSpc>
                <a:spcPct val="90000"/>
              </a:lnSpc>
              <a:buFontTx/>
              <a:buChar char="•"/>
            </a:pPr>
            <a:endParaRPr lang="en-NZ" dirty="0"/>
          </a:p>
          <a:p>
            <a:pPr lvl="1" eaLnBrk="1" hangingPunct="1">
              <a:lnSpc>
                <a:spcPct val="90000"/>
              </a:lnSpc>
              <a:buFontTx/>
              <a:buChar char="•"/>
            </a:pPr>
            <a:endParaRPr lang="en-NZ" dirty="0"/>
          </a:p>
        </p:txBody>
      </p:sp>
      <p:sp>
        <p:nvSpPr>
          <p:cNvPr id="56324" name="Slide Number Placeholder 3"/>
          <p:cNvSpPr>
            <a:spLocks noGrp="1"/>
          </p:cNvSpPr>
          <p:nvPr>
            <p:ph type="sldNum" sz="quarter" idx="5"/>
          </p:nvPr>
        </p:nvSpPr>
        <p:spPr bwMode="auto">
          <a:noFill/>
          <a:ln>
            <a:miter lim="800000"/>
            <a:headEnd/>
            <a:tailEnd/>
          </a:ln>
        </p:spPr>
        <p:txBody>
          <a:bodyPr/>
          <a:lstStyle/>
          <a:p>
            <a:fld id="{474C5D9F-1E5E-4C58-A9EA-4448C843754B}" type="slidenum">
              <a:rPr lang="en-NZ"/>
              <a:pPr/>
              <a:t>25</a:t>
            </a:fld>
            <a:endParaRPr lang="en-N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NZ" dirty="0"/>
              <a:t>e-</a:t>
            </a:r>
            <a:r>
              <a:rPr lang="en-NZ" dirty="0" err="1"/>
              <a:t>asttle</a:t>
            </a:r>
            <a:r>
              <a:rPr lang="en-NZ" dirty="0"/>
              <a:t> is primarily a formative assessment tool.  As such, it produces a range of reports which you can download and use to support teaching and learning for groups or individual students. </a:t>
            </a:r>
          </a:p>
          <a:p>
            <a:endParaRPr lang="en-NZ" dirty="0"/>
          </a:p>
          <a:p>
            <a:r>
              <a:rPr lang="en-NZ" dirty="0"/>
              <a:t>There</a:t>
            </a:r>
            <a:r>
              <a:rPr lang="en-NZ" baseline="0" dirty="0"/>
              <a:t> are changes to t</a:t>
            </a:r>
            <a:r>
              <a:rPr lang="en-NZ" dirty="0"/>
              <a:t>he</a:t>
            </a:r>
            <a:r>
              <a:rPr lang="en-NZ" baseline="0" dirty="0"/>
              <a:t> I</a:t>
            </a:r>
            <a:r>
              <a:rPr lang="en-NZ" dirty="0"/>
              <a:t>ndividual Learning Pathway (or ILP),</a:t>
            </a:r>
            <a:r>
              <a:rPr lang="en-NZ" baseline="0" dirty="0"/>
              <a:t> the</a:t>
            </a:r>
            <a:r>
              <a:rPr lang="en-NZ" dirty="0"/>
              <a:t> Curriculum Levels report</a:t>
            </a:r>
            <a:r>
              <a:rPr lang="en-NZ" baseline="0" dirty="0"/>
              <a:t> and the Tabular Output report.  All other reports </a:t>
            </a:r>
            <a:r>
              <a:rPr lang="en-NZ" dirty="0"/>
              <a:t>are the same as the previous version. </a:t>
            </a:r>
          </a:p>
          <a:p>
            <a:endParaRPr lang="en-NZ" dirty="0"/>
          </a:p>
          <a:p>
            <a:r>
              <a:rPr lang="en-NZ" dirty="0"/>
              <a:t>Changes to the Curriculum Levels report and Tabular</a:t>
            </a:r>
            <a:r>
              <a:rPr lang="en-NZ" baseline="0" dirty="0"/>
              <a:t> Output report </a:t>
            </a:r>
            <a:r>
              <a:rPr lang="en-NZ" dirty="0"/>
              <a:t>are minor.</a:t>
            </a:r>
            <a:r>
              <a:rPr lang="en-NZ" baseline="0" dirty="0"/>
              <a:t>  The Curriculum Levels report now i</a:t>
            </a:r>
            <a:r>
              <a:rPr lang="en-NZ" dirty="0"/>
              <a:t>ncludes rubric scores as well as curriculum levels for each element.  The Tabular Output report no</a:t>
            </a:r>
            <a:r>
              <a:rPr lang="en-NZ" baseline="0" dirty="0"/>
              <a:t> longer provides scores for surface and deep features of writing, </a:t>
            </a:r>
            <a:r>
              <a:rPr lang="en-NZ" dirty="0"/>
              <a:t>as it is considered impossible to categorise the elements that have been assessed as only surface or deep. </a:t>
            </a:r>
          </a:p>
          <a:p>
            <a:endParaRPr lang="en-NZ" dirty="0"/>
          </a:p>
          <a:p>
            <a:r>
              <a:rPr lang="en-NZ" dirty="0"/>
              <a:t>There are more</a:t>
            </a:r>
            <a:r>
              <a:rPr lang="en-NZ" baseline="0" dirty="0"/>
              <a:t> substantial changes to t</a:t>
            </a:r>
            <a:r>
              <a:rPr lang="en-NZ" dirty="0"/>
              <a:t>he Individual</a:t>
            </a:r>
            <a:r>
              <a:rPr lang="en-NZ" baseline="0" dirty="0"/>
              <a:t> Learning Pathway report</a:t>
            </a:r>
            <a:r>
              <a:rPr lang="en-NZ" dirty="0"/>
              <a:t>. These will be described in the following slide.</a:t>
            </a:r>
          </a:p>
          <a:p>
            <a:endParaRPr lang="en-NZ" dirty="0"/>
          </a:p>
          <a:p>
            <a:r>
              <a:rPr lang="en-NZ" dirty="0"/>
              <a:t>Section 4.3 of the manual provides a description of key changes to the reports, and you can find general information about e-</a:t>
            </a:r>
            <a:r>
              <a:rPr lang="en-NZ" dirty="0" err="1"/>
              <a:t>asTTle</a:t>
            </a:r>
            <a:r>
              <a:rPr lang="en-NZ" dirty="0"/>
              <a:t> reports in the original online e-</a:t>
            </a:r>
            <a:r>
              <a:rPr lang="en-NZ" dirty="0" err="1"/>
              <a:t>asTTle</a:t>
            </a:r>
            <a:r>
              <a:rPr lang="en-NZ" dirty="0"/>
              <a:t> Educator Manual.</a:t>
            </a:r>
          </a:p>
          <a:p>
            <a:endParaRPr lang="en-NZ" dirty="0"/>
          </a:p>
        </p:txBody>
      </p:sp>
      <p:sp>
        <p:nvSpPr>
          <p:cNvPr id="57348" name="Slide Number Placeholder 3"/>
          <p:cNvSpPr>
            <a:spLocks noGrp="1"/>
          </p:cNvSpPr>
          <p:nvPr>
            <p:ph type="sldNum" sz="quarter" idx="5"/>
          </p:nvPr>
        </p:nvSpPr>
        <p:spPr bwMode="auto">
          <a:noFill/>
          <a:ln>
            <a:miter lim="800000"/>
            <a:headEnd/>
            <a:tailEnd/>
          </a:ln>
        </p:spPr>
        <p:txBody>
          <a:bodyPr/>
          <a:lstStyle/>
          <a:p>
            <a:fld id="{35AE5C4E-E12B-43E3-972E-64F3C55D8113}" type="slidenum">
              <a:rPr lang="en-NZ"/>
              <a:pPr/>
              <a:t>26</a:t>
            </a:fld>
            <a:endParaRPr lang="en-N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eaLnBrk="1" hangingPunct="1"/>
            <a:r>
              <a:rPr lang="en-NZ" dirty="0"/>
              <a:t>The purpose of every e-</a:t>
            </a:r>
            <a:r>
              <a:rPr lang="en-NZ" dirty="0" err="1"/>
              <a:t>asTTle</a:t>
            </a:r>
            <a:r>
              <a:rPr lang="en-NZ" dirty="0"/>
              <a:t> assessment should be to determine what the student now knows and can do, and what they might learn next. The assessment should provide this information to both the students and to the teacher. The assessment should not be about only obtaining a score, although it may well be about wanting to monitor and celebrate progress. The key is the interpretation of any score or information from an assessment and a major function of e-</a:t>
            </a:r>
            <a:r>
              <a:rPr lang="en-NZ" dirty="0" err="1"/>
              <a:t>asTTle</a:t>
            </a:r>
            <a:r>
              <a:rPr lang="en-NZ" dirty="0"/>
              <a:t> is to assist in providing these interpretations.</a:t>
            </a:r>
          </a:p>
          <a:p>
            <a:pPr eaLnBrk="1" hangingPunct="1"/>
            <a:endParaRPr lang="en-NZ" dirty="0"/>
          </a:p>
          <a:p>
            <a:pPr eaLnBrk="1" hangingPunct="1"/>
            <a:r>
              <a:rPr lang="en-NZ" dirty="0"/>
              <a:t>The following slides will give more information on some key ways to use results formatively, in order to meet the overall purpose of the e-</a:t>
            </a:r>
            <a:r>
              <a:rPr lang="en-NZ" dirty="0" err="1"/>
              <a:t>asTTle</a:t>
            </a:r>
            <a:r>
              <a:rPr lang="en-NZ" dirty="0"/>
              <a:t> assessment, to improve teaching and learning.</a:t>
            </a:r>
          </a:p>
          <a:p>
            <a:pPr eaLnBrk="1" hangingPunct="1"/>
            <a:endParaRPr lang="en-NZ" dirty="0"/>
          </a:p>
          <a:p>
            <a:pPr eaLnBrk="1" hangingPunct="1"/>
            <a:r>
              <a:rPr lang="en-NZ" dirty="0"/>
              <a:t>  </a:t>
            </a:r>
          </a:p>
        </p:txBody>
      </p:sp>
      <p:sp>
        <p:nvSpPr>
          <p:cNvPr id="59396" name="Slide Number Placeholder 3"/>
          <p:cNvSpPr>
            <a:spLocks noGrp="1"/>
          </p:cNvSpPr>
          <p:nvPr>
            <p:ph type="sldNum" sz="quarter" idx="5"/>
          </p:nvPr>
        </p:nvSpPr>
        <p:spPr bwMode="auto">
          <a:noFill/>
          <a:ln>
            <a:miter lim="800000"/>
            <a:headEnd/>
            <a:tailEnd/>
          </a:ln>
        </p:spPr>
        <p:txBody>
          <a:bodyPr/>
          <a:lstStyle/>
          <a:p>
            <a:fld id="{AAEB258B-E267-42CB-8FF9-2E380A3CC9BE}" type="slidenum">
              <a:rPr lang="en-NZ"/>
              <a:pPr/>
              <a:t>27</a:t>
            </a:fld>
            <a:endParaRPr lang="en-N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normAutofit/>
          </a:bodyPr>
          <a:lstStyle/>
          <a:p>
            <a:pPr eaLnBrk="1" hangingPunct="1"/>
            <a:r>
              <a:rPr lang="en-NZ" dirty="0"/>
              <a:t>Figure 3 on page 19 of the manual shows an annotated example of the ILP and section 4.3 provides information regarding changes in the ILP report.  The ILP in the revised version differs in several ways:</a:t>
            </a:r>
          </a:p>
          <a:p>
            <a:pPr eaLnBrk="1" hangingPunct="1"/>
            <a:endParaRPr lang="en-NZ" dirty="0"/>
          </a:p>
          <a:p>
            <a:pPr eaLnBrk="1" hangingPunct="1">
              <a:buFontTx/>
              <a:buChar char="•"/>
            </a:pPr>
            <a:r>
              <a:rPr lang="en-NZ" dirty="0"/>
              <a:t>The rubric scores for each element are shown on the report.  This allows the teacher and student to return to the rubric to locate current skill indicators and identify potential next learning steps.  The number in brackets beside the rubric score is the maximum score available for that element. </a:t>
            </a:r>
          </a:p>
          <a:p>
            <a:pPr eaLnBrk="1" hangingPunct="1">
              <a:buFontTx/>
              <a:buChar char="•"/>
            </a:pPr>
            <a:r>
              <a:rPr lang="en-NZ" dirty="0"/>
              <a:t>Scale scores and the ‘dials’ showing comparison with national norms are provided only for the overall score, not for each individual element as in the previous version.  This is because the scale score is precise enough to make confident interpretations only when it is accumulated into an overall writing score.  However, curriculum levels and sub-levels are provided for each element to give a broad indication of level of performance.</a:t>
            </a:r>
          </a:p>
          <a:p>
            <a:pPr eaLnBrk="1" hangingPunct="1">
              <a:buFontTx/>
              <a:buChar char="•"/>
            </a:pPr>
            <a:r>
              <a:rPr lang="en-NZ" dirty="0"/>
              <a:t>A margin of error relative to the student’s scale score is indicated.  This margin is also represented by the width of the circle in the graphic in the middle of the report.  You can read more about margins of error in section 4.1.1 of the manual.</a:t>
            </a:r>
          </a:p>
          <a:p>
            <a:pPr eaLnBrk="1" hangingPunct="1">
              <a:buFontTx/>
              <a:buChar char="•"/>
            </a:pPr>
            <a:r>
              <a:rPr lang="en-NZ" dirty="0"/>
              <a:t>Scores for shallow and deep features are no longer provided.</a:t>
            </a:r>
          </a:p>
          <a:p>
            <a:pPr eaLnBrk="1" hangingPunct="1">
              <a:buFontTx/>
              <a:buChar char="•"/>
            </a:pPr>
            <a:r>
              <a:rPr lang="en-NZ" dirty="0"/>
              <a:t>As in the previous version, the elements in the boxes represent strengths, expected achievement levels, and gaps in relation to the student’s overall writing score.  </a:t>
            </a:r>
          </a:p>
          <a:p>
            <a:pPr eaLnBrk="1" hangingPunct="1"/>
            <a:endParaRPr lang="en-NZ" dirty="0"/>
          </a:p>
        </p:txBody>
      </p:sp>
      <p:sp>
        <p:nvSpPr>
          <p:cNvPr id="58372" name="Slide Number Placeholder 3"/>
          <p:cNvSpPr>
            <a:spLocks noGrp="1"/>
          </p:cNvSpPr>
          <p:nvPr>
            <p:ph type="sldNum" sz="quarter" idx="5"/>
          </p:nvPr>
        </p:nvSpPr>
        <p:spPr bwMode="auto">
          <a:noFill/>
          <a:ln>
            <a:miter lim="800000"/>
            <a:headEnd/>
            <a:tailEnd/>
          </a:ln>
        </p:spPr>
        <p:txBody>
          <a:bodyPr/>
          <a:lstStyle/>
          <a:p>
            <a:fld id="{38A73667-EE20-4457-9A94-6D369FE0E0EE}" type="slidenum">
              <a:rPr lang="en-NZ"/>
              <a:pPr/>
              <a:t>28</a:t>
            </a:fld>
            <a:endParaRPr lang="en-N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NZ" dirty="0"/>
              <a:t>A good starting place for using information formatively is to look at the ILP report with a student or group of students.  Students may have to be taught how to read the report and teachers may choose to set aside time to do this with a group of students.</a:t>
            </a:r>
          </a:p>
          <a:p>
            <a:endParaRPr lang="en-NZ" dirty="0"/>
          </a:p>
          <a:p>
            <a:r>
              <a:rPr lang="en-NZ" dirty="0"/>
              <a:t>Give students their ILPs and ask them to identify the areas of writing in which they have strengths and gaps.  Discuss and define those elements of writing.  When the ‘gaps’ have been identified and defined, return to the rubric for that element.  The ILP will show the rubric score for each element.  Students are able to identify their next steps for all areas, and particularly areas of weakness.  This is a good opportunity for specific goal setting with and by students.</a:t>
            </a:r>
          </a:p>
          <a:p>
            <a:endParaRPr lang="en-NZ" dirty="0"/>
          </a:p>
          <a:p>
            <a:r>
              <a:rPr lang="en-NZ" dirty="0"/>
              <a:t>The teacher will need to identify the areas of specific learning need and deliberately plan to teach to those needs.</a:t>
            </a:r>
          </a:p>
        </p:txBody>
      </p:sp>
      <p:sp>
        <p:nvSpPr>
          <p:cNvPr id="60420" name="Slide Number Placeholder 3"/>
          <p:cNvSpPr>
            <a:spLocks noGrp="1"/>
          </p:cNvSpPr>
          <p:nvPr>
            <p:ph type="sldNum" sz="quarter" idx="5"/>
          </p:nvPr>
        </p:nvSpPr>
        <p:spPr bwMode="auto">
          <a:noFill/>
          <a:ln>
            <a:miter lim="800000"/>
            <a:headEnd/>
            <a:tailEnd/>
          </a:ln>
        </p:spPr>
        <p:txBody>
          <a:bodyPr/>
          <a:lstStyle/>
          <a:p>
            <a:fld id="{57F3F65F-6606-4554-98C8-E6A517FBA6D4}" type="slidenum">
              <a:rPr lang="en-NZ"/>
              <a:pPr/>
              <a:t>29</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r>
              <a:rPr lang="en-NZ" dirty="0"/>
              <a:t>The revised e-</a:t>
            </a:r>
            <a:r>
              <a:rPr lang="en-NZ" dirty="0" err="1"/>
              <a:t>asTTle</a:t>
            </a:r>
            <a:r>
              <a:rPr lang="en-NZ" dirty="0"/>
              <a:t> writing is an on-line assessment tool which assesses students’ achievement and progress in writing from years 1 to 10.  It assesses students’ ability to independently write continuous text across a variety of purposes. </a:t>
            </a:r>
          </a:p>
          <a:p>
            <a:endParaRPr lang="en-NZ" dirty="0"/>
          </a:p>
          <a:p>
            <a:r>
              <a:rPr lang="en-NZ" dirty="0"/>
              <a:t>An e-</a:t>
            </a:r>
            <a:r>
              <a:rPr lang="en-NZ" dirty="0" err="1"/>
              <a:t>asTTle</a:t>
            </a:r>
            <a:r>
              <a:rPr lang="en-NZ" dirty="0"/>
              <a:t> writing test involves students writing for up to 40 minutes, responding to a set prompt.  Teachers then use a rubric, supported by notes and exemplars, to score the writing against seven different writing elements.  The tool is able to convert the rubric scores to scale scores and curriculum levels, and then produce a range of reports for individual students or groups of students.</a:t>
            </a:r>
          </a:p>
          <a:p>
            <a:endParaRPr lang="en-NZ" dirty="0"/>
          </a:p>
          <a:p>
            <a:r>
              <a:rPr lang="en-NZ" dirty="0"/>
              <a:t>The results from e-</a:t>
            </a:r>
            <a:r>
              <a:rPr lang="en-NZ" dirty="0" err="1"/>
              <a:t>asTTle</a:t>
            </a:r>
            <a:r>
              <a:rPr lang="en-NZ" dirty="0"/>
              <a:t> Writing contribute to the information teachers and students can use to establish next steps in learning, monitor progress over time and make decisions about learning priorities.  Results also provide achievement information in relation to national curriculum levels, and national norms, for school-wide decision making.</a:t>
            </a:r>
          </a:p>
          <a:p>
            <a:endParaRPr lang="en-NZ" dirty="0"/>
          </a:p>
          <a:p>
            <a:r>
              <a:rPr lang="en-NZ" dirty="0"/>
              <a:t> </a:t>
            </a:r>
          </a:p>
        </p:txBody>
      </p:sp>
      <p:sp>
        <p:nvSpPr>
          <p:cNvPr id="35844" name="Slide Number Placeholder 3"/>
          <p:cNvSpPr>
            <a:spLocks noGrp="1"/>
          </p:cNvSpPr>
          <p:nvPr>
            <p:ph type="sldNum" sz="quarter" idx="5"/>
          </p:nvPr>
        </p:nvSpPr>
        <p:spPr bwMode="auto">
          <a:noFill/>
          <a:ln>
            <a:miter lim="800000"/>
            <a:headEnd/>
            <a:tailEnd/>
          </a:ln>
        </p:spPr>
        <p:txBody>
          <a:bodyPr/>
          <a:lstStyle/>
          <a:p>
            <a:fld id="{412E73AE-EE0C-4E1D-9581-47912C665CB3}" type="slidenum">
              <a:rPr lang="en-NZ"/>
              <a:pPr/>
              <a:t>3</a:t>
            </a:fld>
            <a:endParaRPr lang="en-N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r>
              <a:rPr lang="en-NZ" dirty="0"/>
              <a:t>The rubric is a useful formative tool. It can be used in conjunction with the ILP, as described on the previous slide, to determine next steps. </a:t>
            </a:r>
          </a:p>
          <a:p>
            <a:endParaRPr lang="en-NZ" dirty="0"/>
          </a:p>
          <a:p>
            <a:r>
              <a:rPr lang="en-NZ" dirty="0"/>
              <a:t>A rubric can also be attached to the sample of writing, so the student has a record of achievement for the assessment.  If the rubric is used for subsequent assessments, students can track their progress over time.  Students may keep this information in their portfolios, along with other evidence of their learning in writing.  It’s a powerful motivator for students to be able to recognise how much they have improved over time.</a:t>
            </a:r>
          </a:p>
          <a:p>
            <a:endParaRPr lang="en-NZ" dirty="0"/>
          </a:p>
          <a:p>
            <a:r>
              <a:rPr lang="en-NZ" dirty="0"/>
              <a:t>By sharing all this information with students, and making sure they understand it, the teacher promotes student self-monitoring and ownership of their learning.  The students will be able to discuss their results and learning needs with the teacher, their peers, and their family and </a:t>
            </a:r>
            <a:r>
              <a:rPr lang="en-NZ" dirty="0" err="1"/>
              <a:t>whanau</a:t>
            </a:r>
            <a:r>
              <a:rPr lang="en-NZ" dirty="0"/>
              <a:t>.</a:t>
            </a:r>
          </a:p>
          <a:p>
            <a:endParaRPr lang="en-NZ" dirty="0"/>
          </a:p>
          <a:p>
            <a:endParaRPr lang="en-NZ" dirty="0"/>
          </a:p>
        </p:txBody>
      </p:sp>
      <p:sp>
        <p:nvSpPr>
          <p:cNvPr id="61444" name="Slide Number Placeholder 3"/>
          <p:cNvSpPr>
            <a:spLocks noGrp="1"/>
          </p:cNvSpPr>
          <p:nvPr>
            <p:ph type="sldNum" sz="quarter" idx="5"/>
          </p:nvPr>
        </p:nvSpPr>
        <p:spPr bwMode="auto">
          <a:noFill/>
          <a:ln>
            <a:miter lim="800000"/>
            <a:headEnd/>
            <a:tailEnd/>
          </a:ln>
        </p:spPr>
        <p:txBody>
          <a:bodyPr/>
          <a:lstStyle/>
          <a:p>
            <a:fld id="{3B10B075-0F46-42F7-8139-1E2F20BB4A0B}" type="slidenum">
              <a:rPr lang="en-NZ"/>
              <a:pPr/>
              <a:t>30</a:t>
            </a:fld>
            <a:endParaRPr lang="en-N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NZ" dirty="0"/>
              <a:t>The What Next profile, available in the ‘View Reports’ screen of e-</a:t>
            </a:r>
            <a:r>
              <a:rPr lang="en-NZ" dirty="0" err="1"/>
              <a:t>asTTle</a:t>
            </a:r>
            <a:r>
              <a:rPr lang="en-NZ" dirty="0"/>
              <a:t>, provides links to teaching and learning resources and examples at the specific curriculum level of a student or group of students.  This is a valuable tool for supporting teachers and students to address the learning needs identified in e-</a:t>
            </a:r>
            <a:r>
              <a:rPr lang="en-NZ" dirty="0" err="1"/>
              <a:t>asTTle</a:t>
            </a:r>
            <a:r>
              <a:rPr lang="en-NZ" dirty="0"/>
              <a:t> assessment.  </a:t>
            </a:r>
          </a:p>
        </p:txBody>
      </p:sp>
      <p:sp>
        <p:nvSpPr>
          <p:cNvPr id="62468" name="Slide Number Placeholder 3"/>
          <p:cNvSpPr>
            <a:spLocks noGrp="1"/>
          </p:cNvSpPr>
          <p:nvPr>
            <p:ph type="sldNum" sz="quarter" idx="5"/>
          </p:nvPr>
        </p:nvSpPr>
        <p:spPr bwMode="auto">
          <a:noFill/>
          <a:ln>
            <a:miter lim="800000"/>
            <a:headEnd/>
            <a:tailEnd/>
          </a:ln>
        </p:spPr>
        <p:txBody>
          <a:bodyPr/>
          <a:lstStyle/>
          <a:p>
            <a:fld id="{94002321-E137-49F1-A0B0-02514260E304}" type="slidenum">
              <a:rPr lang="en-NZ"/>
              <a:pPr/>
              <a:t>31</a:t>
            </a:fld>
            <a:endParaRPr lang="en-N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r>
              <a:rPr lang="en-NZ" dirty="0"/>
              <a:t>The revised version of e-</a:t>
            </a:r>
            <a:r>
              <a:rPr lang="en-NZ" dirty="0" err="1"/>
              <a:t>asTTle</a:t>
            </a:r>
            <a:r>
              <a:rPr lang="en-NZ" dirty="0"/>
              <a:t> Writing produces the same range of reports as the previous version.  These are: </a:t>
            </a:r>
          </a:p>
          <a:p>
            <a:pPr>
              <a:buFontTx/>
              <a:buChar char="•"/>
            </a:pPr>
            <a:r>
              <a:rPr lang="en-NZ" dirty="0"/>
              <a:t>The Console report</a:t>
            </a:r>
          </a:p>
          <a:p>
            <a:pPr>
              <a:buFontTx/>
              <a:buChar char="•"/>
            </a:pPr>
            <a:r>
              <a:rPr lang="en-NZ" dirty="0"/>
              <a:t>The Group Learning Pathway report</a:t>
            </a:r>
          </a:p>
          <a:p>
            <a:pPr>
              <a:buFontTx/>
              <a:buChar char="•"/>
            </a:pPr>
            <a:r>
              <a:rPr lang="en-NZ" dirty="0"/>
              <a:t>The</a:t>
            </a:r>
            <a:r>
              <a:rPr lang="en-NZ" baseline="0" dirty="0"/>
              <a:t> Individual Learning Pathway report</a:t>
            </a:r>
            <a:endParaRPr lang="en-NZ" dirty="0"/>
          </a:p>
          <a:p>
            <a:pPr>
              <a:buFontTx/>
              <a:buChar char="•"/>
            </a:pPr>
            <a:r>
              <a:rPr lang="en-NZ" dirty="0"/>
              <a:t>The Curriculum Levels report</a:t>
            </a:r>
          </a:p>
          <a:p>
            <a:pPr>
              <a:buFontTx/>
              <a:buChar char="•"/>
            </a:pPr>
            <a:r>
              <a:rPr lang="en-NZ" dirty="0"/>
              <a:t>The Tabular Output report</a:t>
            </a:r>
          </a:p>
          <a:p>
            <a:pPr>
              <a:buFontTx/>
              <a:buChar char="•"/>
            </a:pPr>
            <a:r>
              <a:rPr lang="en-NZ" dirty="0"/>
              <a:t>The Progress Report,</a:t>
            </a:r>
            <a:r>
              <a:rPr lang="en-NZ" baseline="0" dirty="0"/>
              <a:t> and </a:t>
            </a:r>
          </a:p>
          <a:p>
            <a:pPr>
              <a:buFontTx/>
              <a:buChar char="•"/>
            </a:pPr>
            <a:r>
              <a:rPr lang="en-NZ" baseline="0" dirty="0"/>
              <a:t>The What Next profile.</a:t>
            </a:r>
            <a:endParaRPr lang="en-NZ" dirty="0"/>
          </a:p>
          <a:p>
            <a:endParaRPr lang="en-NZ" dirty="0"/>
          </a:p>
          <a:p>
            <a:r>
              <a:rPr lang="en-NZ" dirty="0"/>
              <a:t>Each of these reports has a formative function to support teaching and learning.  Teachers will find advantages in sharing this information with classes and will find various ways of doing so.  Sharing information with students and being transparent about assessment purpose, process and results, supports the principles of effective assessment described in the New Zealand Curriculum.</a:t>
            </a:r>
          </a:p>
        </p:txBody>
      </p:sp>
      <p:sp>
        <p:nvSpPr>
          <p:cNvPr id="63492" name="Slide Number Placeholder 3"/>
          <p:cNvSpPr>
            <a:spLocks noGrp="1"/>
          </p:cNvSpPr>
          <p:nvPr>
            <p:ph type="sldNum" sz="quarter" idx="5"/>
          </p:nvPr>
        </p:nvSpPr>
        <p:spPr bwMode="auto">
          <a:noFill/>
          <a:ln>
            <a:miter lim="800000"/>
            <a:headEnd/>
            <a:tailEnd/>
          </a:ln>
        </p:spPr>
        <p:txBody>
          <a:bodyPr/>
          <a:lstStyle/>
          <a:p>
            <a:fld id="{BB0D0CE5-9BBB-4E46-B087-46AA87C16AF6}" type="slidenum">
              <a:rPr lang="en-NZ"/>
              <a:pPr/>
              <a:t>32</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eaLnBrk="1" hangingPunct="1">
              <a:spcBef>
                <a:spcPct val="0"/>
              </a:spcBef>
            </a:pPr>
            <a:r>
              <a:rPr lang="en-NZ" dirty="0"/>
              <a:t>While some features remain similar to the original e-</a:t>
            </a:r>
            <a:r>
              <a:rPr lang="en-NZ" dirty="0" err="1"/>
              <a:t>asTTle</a:t>
            </a:r>
            <a:r>
              <a:rPr lang="en-NZ" dirty="0"/>
              <a:t> writing assessment, the new version of the tool represents a substantial revision.</a:t>
            </a:r>
          </a:p>
          <a:p>
            <a:pPr eaLnBrk="1" hangingPunct="1">
              <a:spcBef>
                <a:spcPct val="0"/>
              </a:spcBef>
            </a:pPr>
            <a:r>
              <a:rPr lang="en-NZ" dirty="0"/>
              <a:t> </a:t>
            </a:r>
          </a:p>
          <a:p>
            <a:pPr eaLnBrk="1" hangingPunct="1">
              <a:spcBef>
                <a:spcPct val="0"/>
              </a:spcBef>
            </a:pPr>
            <a:r>
              <a:rPr lang="en-NZ" dirty="0"/>
              <a:t>The following features of the tool have been revised: The scope of the tool, the writing assessment prompts, the marking rubric, the annotated exemplars, the measurement scale, and parts of the information provided by the reports, and some report formats. Each one of these changes will be addressed separately in the slides following.</a:t>
            </a:r>
          </a:p>
          <a:p>
            <a:pPr eaLnBrk="1" hangingPunct="1">
              <a:spcBef>
                <a:spcPct val="0"/>
              </a:spcBef>
            </a:pPr>
            <a:endParaRPr lang="en-NZ" dirty="0"/>
          </a:p>
          <a:p>
            <a:r>
              <a:rPr lang="en-GB" dirty="0"/>
              <a:t>The writing tool has been redeveloped to respond to the writing demands of the New Zealand Curriculum, and align with the Literacy Learning Progressions and the National Standards.</a:t>
            </a:r>
            <a:endParaRPr lang="en-NZ" dirty="0"/>
          </a:p>
        </p:txBody>
      </p:sp>
      <p:sp>
        <p:nvSpPr>
          <p:cNvPr id="36868" name="Slide Number Placeholder 3"/>
          <p:cNvSpPr>
            <a:spLocks noGrp="1"/>
          </p:cNvSpPr>
          <p:nvPr>
            <p:ph type="sldNum" sz="quarter" idx="5"/>
          </p:nvPr>
        </p:nvSpPr>
        <p:spPr bwMode="auto">
          <a:noFill/>
          <a:ln>
            <a:miter lim="800000"/>
            <a:headEnd/>
            <a:tailEnd/>
          </a:ln>
        </p:spPr>
        <p:txBody>
          <a:bodyPr/>
          <a:lstStyle/>
          <a:p>
            <a:fld id="{B3496AA1-2A80-4C27-BEB3-67C5D4586DE0}" type="slidenum">
              <a:rPr lang="en-NZ"/>
              <a:pPr/>
              <a:t>4</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eaLnBrk="1" hangingPunct="1">
              <a:spcBef>
                <a:spcPct val="0"/>
              </a:spcBef>
            </a:pPr>
            <a:r>
              <a:rPr lang="en-NZ" dirty="0"/>
              <a:t>The scope of the tool has changed. Where the previous version assessed students’ writing from Years 4 to 10, the new version of the tool can be used to assess writing from students in Year 1 through to Year 10. </a:t>
            </a:r>
          </a:p>
          <a:p>
            <a:pPr eaLnBrk="1" hangingPunct="1">
              <a:spcBef>
                <a:spcPct val="0"/>
              </a:spcBef>
            </a:pPr>
            <a:endParaRPr lang="en-NZ" dirty="0"/>
          </a:p>
          <a:p>
            <a:pPr eaLnBrk="1" hangingPunct="1">
              <a:spcBef>
                <a:spcPct val="0"/>
              </a:spcBef>
            </a:pPr>
            <a:r>
              <a:rPr lang="en-NZ" dirty="0"/>
              <a:t>However, the tool is suitable only for students who are able to independently write at least one or two simple ideas.  Students who score in the lowest category for every element assessed are not well targeted by the assessment, as it may not accurately indicate the students’ skills and next learning steps. </a:t>
            </a:r>
          </a:p>
          <a:p>
            <a:pPr eaLnBrk="1" hangingPunct="1">
              <a:spcBef>
                <a:spcPct val="0"/>
              </a:spcBef>
            </a:pPr>
            <a:endParaRPr lang="en-NZ" dirty="0"/>
          </a:p>
        </p:txBody>
      </p:sp>
      <p:sp>
        <p:nvSpPr>
          <p:cNvPr id="37892" name="Slide Number Placeholder 3"/>
          <p:cNvSpPr>
            <a:spLocks noGrp="1"/>
          </p:cNvSpPr>
          <p:nvPr>
            <p:ph type="sldNum" sz="quarter" idx="5"/>
          </p:nvPr>
        </p:nvSpPr>
        <p:spPr bwMode="auto">
          <a:noFill/>
          <a:ln>
            <a:miter lim="800000"/>
            <a:headEnd/>
            <a:tailEnd/>
          </a:ln>
        </p:spPr>
        <p:txBody>
          <a:bodyPr/>
          <a:lstStyle/>
          <a:p>
            <a:fld id="{53980694-9976-4B41-92D0-EE4089EDE7AE}" type="slidenum">
              <a:rPr lang="en-NZ"/>
              <a:pPr/>
              <a:t>5</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spcBef>
                <a:spcPct val="0"/>
              </a:spcBef>
            </a:pPr>
            <a:r>
              <a:rPr lang="en-NZ" dirty="0"/>
              <a:t>The revised tool emphasises writing ‘prompts’ rather than ‘tasks’.  This emphasis change is designed to encourage students to draw on their individual and cultural knowledge to interpret the writing topic, rather than prescribing what students will write about. There are 20 new prompts which are designed to be as open-ended as possible so that students can choose their own subject matter and bring their own ideas to the writing.  Only two prompts, both asking students to describe life cycles, have set subject matter.  Some prompts have been specifically designed to suit younger or older students.</a:t>
            </a:r>
          </a:p>
          <a:p>
            <a:pPr eaLnBrk="1" hangingPunct="1">
              <a:spcBef>
                <a:spcPct val="0"/>
              </a:spcBef>
            </a:pPr>
            <a:endParaRPr lang="en-NZ" dirty="0"/>
          </a:p>
          <a:p>
            <a:pPr eaLnBrk="1" hangingPunct="1">
              <a:spcBef>
                <a:spcPct val="0"/>
              </a:spcBef>
            </a:pPr>
            <a:r>
              <a:rPr lang="en-NZ" dirty="0"/>
              <a:t>The new prompts have been developed across five purposes in this tool</a:t>
            </a:r>
            <a:r>
              <a:rPr lang="en-NZ" baseline="0" dirty="0"/>
              <a:t> revision</a:t>
            </a:r>
            <a:r>
              <a:rPr lang="en-NZ" dirty="0"/>
              <a:t>. The purposes - to describe, to explain, to recount, to narrate and to persuade - are important to writing in general rather than specific to any particular learning area.  They have been chosen after extensive consultation with schools about the most relevant purposes for writing. </a:t>
            </a:r>
            <a:endParaRPr lang="en-NZ" i="1" dirty="0"/>
          </a:p>
          <a:p>
            <a:pPr eaLnBrk="1" hangingPunct="1">
              <a:spcBef>
                <a:spcPct val="0"/>
              </a:spcBef>
            </a:pPr>
            <a:endParaRPr lang="en-NZ" i="1" dirty="0"/>
          </a:p>
        </p:txBody>
      </p:sp>
      <p:sp>
        <p:nvSpPr>
          <p:cNvPr id="38916" name="Slide Number Placeholder 3"/>
          <p:cNvSpPr>
            <a:spLocks noGrp="1"/>
          </p:cNvSpPr>
          <p:nvPr>
            <p:ph type="sldNum" sz="quarter" idx="5"/>
          </p:nvPr>
        </p:nvSpPr>
        <p:spPr bwMode="auto">
          <a:noFill/>
          <a:ln>
            <a:miter lim="800000"/>
            <a:headEnd/>
            <a:tailEnd/>
          </a:ln>
        </p:spPr>
        <p:txBody>
          <a:bodyPr/>
          <a:lstStyle/>
          <a:p>
            <a:fld id="{A214B35C-5115-44F2-8427-B838E202B9C7}" type="slidenum">
              <a:rPr lang="en-NZ"/>
              <a:pPr/>
              <a:t>6</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normAutofit fontScale="92500"/>
          </a:bodyPr>
          <a:lstStyle/>
          <a:p>
            <a:pPr eaLnBrk="1" hangingPunct="1">
              <a:spcBef>
                <a:spcPct val="0"/>
              </a:spcBef>
            </a:pPr>
            <a:r>
              <a:rPr lang="en-NZ" dirty="0"/>
              <a:t>A new single marking rubric has been developed, which is used to assess writing for any of the five writing purposes.  This is a significant change from the previous tool, which had a separate rubric for each writing purpose.  </a:t>
            </a:r>
          </a:p>
          <a:p>
            <a:pPr eaLnBrk="1" hangingPunct="1">
              <a:spcBef>
                <a:spcPct val="0"/>
              </a:spcBef>
            </a:pPr>
            <a:endParaRPr lang="en-NZ" dirty="0"/>
          </a:p>
          <a:p>
            <a:pPr eaLnBrk="1" hangingPunct="1">
              <a:spcBef>
                <a:spcPct val="0"/>
              </a:spcBef>
            </a:pPr>
            <a:r>
              <a:rPr lang="en-NZ" dirty="0"/>
              <a:t>The rubric focuses on seven elements of writing and gives very specific information about each element.  The elements are Ideas, Structure and Language, Organisation, Vocabulary, Sentence structure, Punctuation and Spelling. These elements are similar to those in the previous version, but will require a shift in thinking for those using the tool. We will look at the changes in the elements in more detail later in this presentation.  </a:t>
            </a:r>
            <a:endParaRPr lang="en-NZ" b="1" dirty="0"/>
          </a:p>
          <a:p>
            <a:pPr eaLnBrk="1" hangingPunct="1">
              <a:spcBef>
                <a:spcPct val="0"/>
              </a:spcBef>
            </a:pPr>
            <a:endParaRPr lang="en-NZ" dirty="0"/>
          </a:p>
          <a:p>
            <a:pPr eaLnBrk="1" hangingPunct="1">
              <a:spcBef>
                <a:spcPct val="0"/>
              </a:spcBef>
            </a:pPr>
            <a:r>
              <a:rPr lang="en-NZ" dirty="0"/>
              <a:t>The rubric is based on, and linked to, the New Zealand Curriculum and the literacy learning progressions.  In</a:t>
            </a:r>
            <a:r>
              <a:rPr lang="en-NZ" baseline="0" dirty="0"/>
              <a:t> conjunction with these, </a:t>
            </a:r>
            <a:r>
              <a:rPr lang="en-NZ" dirty="0"/>
              <a:t>it has been developed through analysis of actual student work which was produced in response to the writing prompts.  This means that the category descriptors and the rubric indicators for each element have been derived from looking at thousands of scripts of students’ writing and analysing where the natural progressions fell.  This continuum of characteristics has been shown as a range of achievement categories (R1 to R6 or R7) for each writing element. These achievement categories are know as rubric scores and are converted within the tool to e-</a:t>
            </a:r>
            <a:r>
              <a:rPr lang="en-NZ" dirty="0" err="1"/>
              <a:t>asTTle</a:t>
            </a:r>
            <a:r>
              <a:rPr lang="en-NZ" dirty="0"/>
              <a:t> writing scores.</a:t>
            </a:r>
          </a:p>
          <a:p>
            <a:pPr eaLnBrk="1" hangingPunct="1">
              <a:spcBef>
                <a:spcPct val="0"/>
              </a:spcBef>
            </a:pPr>
            <a:endParaRPr lang="en-NZ" dirty="0"/>
          </a:p>
          <a:p>
            <a:pPr eaLnBrk="1" hangingPunct="1">
              <a:spcBef>
                <a:spcPct val="0"/>
              </a:spcBef>
            </a:pPr>
            <a:r>
              <a:rPr lang="en-NZ" dirty="0"/>
              <a:t>The assignment of rubric scores is a key difference between the new and previous versions.  There is no longer a reference to curriculum levels in the marking rubrics and no requirement for markers to determine a beginning, proficient or advanced rating in relation to curriculum level indicators.  Curriculum level and sub level scores are determined by the e-</a:t>
            </a:r>
            <a:r>
              <a:rPr lang="en-NZ" dirty="0" err="1"/>
              <a:t>asTTle</a:t>
            </a:r>
            <a:r>
              <a:rPr lang="en-NZ" dirty="0"/>
              <a:t> tool </a:t>
            </a:r>
            <a:r>
              <a:rPr lang="en-NZ" b="1" dirty="0"/>
              <a:t>after</a:t>
            </a:r>
            <a:r>
              <a:rPr lang="en-NZ" dirty="0"/>
              <a:t> writing scripts have been marked and entered in e-</a:t>
            </a:r>
            <a:r>
              <a:rPr lang="en-NZ" dirty="0" err="1"/>
              <a:t>asTTle</a:t>
            </a:r>
            <a:r>
              <a:rPr lang="en-NZ" dirty="0"/>
              <a:t>.  </a:t>
            </a:r>
          </a:p>
        </p:txBody>
      </p:sp>
      <p:sp>
        <p:nvSpPr>
          <p:cNvPr id="39940" name="Slide Number Placeholder 3"/>
          <p:cNvSpPr>
            <a:spLocks noGrp="1"/>
          </p:cNvSpPr>
          <p:nvPr>
            <p:ph type="sldNum" sz="quarter" idx="5"/>
          </p:nvPr>
        </p:nvSpPr>
        <p:spPr bwMode="auto">
          <a:noFill/>
          <a:ln>
            <a:miter lim="800000"/>
            <a:headEnd/>
            <a:tailEnd/>
          </a:ln>
        </p:spPr>
        <p:txBody>
          <a:bodyPr/>
          <a:lstStyle/>
          <a:p>
            <a:fld id="{D7994FE8-52D4-435A-B693-E928ECCE6F77}" type="slidenum">
              <a:rPr lang="en-NZ"/>
              <a:pPr/>
              <a:t>7</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spcBef>
                <a:spcPct val="0"/>
              </a:spcBef>
            </a:pPr>
            <a:r>
              <a:rPr lang="en-NZ" dirty="0"/>
              <a:t>There are 76 new annotated exemplars in total. These include examples specific to each new writing prompt, and a set of generic exemplars which show scoring and annotations across a wider range of prompts.  The exemplars are representative, rather than ideal examples of writing.  They have been scored using the writing rubric and explain the thinking behind each scoring decision.  </a:t>
            </a:r>
          </a:p>
          <a:p>
            <a:pPr eaLnBrk="1" hangingPunct="1">
              <a:spcBef>
                <a:spcPct val="0"/>
              </a:spcBef>
            </a:pPr>
            <a:endParaRPr lang="en-NZ" dirty="0"/>
          </a:p>
          <a:p>
            <a:pPr eaLnBrk="1" hangingPunct="1">
              <a:spcBef>
                <a:spcPct val="0"/>
              </a:spcBef>
            </a:pPr>
            <a:r>
              <a:rPr lang="en-NZ" dirty="0"/>
              <a:t>The annotated exemplars are essential tools for developing an understanding the rubric indicators and the progressions within the rubric.  Markers must always use them in conjunction with the rubric to make consistent scoring decisions.  </a:t>
            </a:r>
          </a:p>
        </p:txBody>
      </p:sp>
      <p:sp>
        <p:nvSpPr>
          <p:cNvPr id="40964" name="Slide Number Placeholder 3"/>
          <p:cNvSpPr>
            <a:spLocks noGrp="1"/>
          </p:cNvSpPr>
          <p:nvPr>
            <p:ph type="sldNum" sz="quarter" idx="5"/>
          </p:nvPr>
        </p:nvSpPr>
        <p:spPr bwMode="auto">
          <a:noFill/>
          <a:ln>
            <a:miter lim="800000"/>
            <a:headEnd/>
            <a:tailEnd/>
          </a:ln>
        </p:spPr>
        <p:txBody>
          <a:bodyPr/>
          <a:lstStyle/>
          <a:p>
            <a:fld id="{F0BF5164-5A97-4811-B245-6C4814426F3C}" type="slidenum">
              <a:rPr lang="en-NZ"/>
              <a:pPr/>
              <a:t>8</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98926DC-256A-4DC4-8CC9-E9B618278F5E}" type="slidenum">
              <a:rPr lang="en-NZ" smtClean="0"/>
              <a:pPr/>
              <a:t>9</a:t>
            </a:fld>
            <a:endParaRPr lang="en-NZ"/>
          </a:p>
        </p:txBody>
      </p:sp>
    </p:spTree>
    <p:extLst>
      <p:ext uri="{BB962C8B-B14F-4D97-AF65-F5344CB8AC3E}">
        <p14:creationId xmlns:p14="http://schemas.microsoft.com/office/powerpoint/2010/main" val="1387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99BACC7-3DB2-4672-AD49-26BD02114355}" type="datetimeFigureOut">
              <a:rPr lang="en-NZ" smtClean="0"/>
              <a:pPr/>
              <a:t>15/05/2023</a:t>
            </a:fld>
            <a:endParaRPr lang="en-NZ"/>
          </a:p>
        </p:txBody>
      </p:sp>
      <p:sp>
        <p:nvSpPr>
          <p:cNvPr id="19" name="Footer Placeholder 18"/>
          <p:cNvSpPr>
            <a:spLocks noGrp="1"/>
          </p:cNvSpPr>
          <p:nvPr>
            <p:ph type="ftr" sz="quarter" idx="11"/>
          </p:nvPr>
        </p:nvSpPr>
        <p:spPr/>
        <p:txBody>
          <a:bodyPr/>
          <a:lstStyle/>
          <a:p>
            <a:endParaRPr lang="en-NZ"/>
          </a:p>
        </p:txBody>
      </p:sp>
      <p:sp>
        <p:nvSpPr>
          <p:cNvPr id="27" name="Slide Number Placeholder 26"/>
          <p:cNvSpPr>
            <a:spLocks noGrp="1"/>
          </p:cNvSpPr>
          <p:nvPr>
            <p:ph type="sldNum" sz="quarter" idx="12"/>
          </p:nvPr>
        </p:nvSpPr>
        <p:spPr/>
        <p:txBody>
          <a:bodyPr/>
          <a:lstStyle/>
          <a:p>
            <a:fld id="{75925F2F-643A-4C2C-B0D7-9E68B492E112}" type="slidenum">
              <a:rPr lang="en-NZ" smtClean="0"/>
              <a:pPr/>
              <a:t>‹#›</a:t>
            </a:fld>
            <a:endParaRPr lang="en-N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DE2AF-0E57-43EC-B830-94250E13ED32}" type="datetimeFigureOut">
              <a:rPr lang="en-NZ" smtClean="0"/>
              <a:pPr/>
              <a:t>15/05/2023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185B2DB-962F-46E4-A191-6079BCD54FE7}"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D9223D8-9664-4D64-971F-AD8D79414173}" type="datetimeFigureOut">
              <a:rPr lang="en-NZ" smtClean="0"/>
              <a:pPr/>
              <a:t>15/05/2023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30AA208-ABC0-47F6-927D-0D4F18044044}"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3201BB-FAA8-4E2C-B1A5-947630108FAD}" type="datetimeFigureOut">
              <a:rPr lang="en-NZ" smtClean="0"/>
              <a:pPr/>
              <a:t>15/05/2023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26D780D-2508-4638-96E0-F87CBC191B16}"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7A9157A-7BD1-4776-ADD2-B242ABABFDAB}" type="datetimeFigureOut">
              <a:rPr lang="en-NZ" smtClean="0"/>
              <a:pPr/>
              <a:t>15/05/2023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6ECA4F2-CE7E-4411-BC51-72D7FBBEBC12}" type="slidenum">
              <a:rPr lang="en-NZ" smtClean="0"/>
              <a:pPr/>
              <a:t>‹#›</a:t>
            </a:fld>
            <a:endParaRPr lang="en-N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07B231A-754C-4C31-91E5-9A7C9C667B37}" type="datetimeFigureOut">
              <a:rPr lang="en-NZ" smtClean="0"/>
              <a:pPr/>
              <a:t>15/05/2023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608D4F3-8BD5-4700-AD96-A07E41115691}"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BA1FE8-856C-47E3-9E8B-024D857A53A0}" type="datetimeFigureOut">
              <a:rPr lang="en-NZ" smtClean="0"/>
              <a:pPr/>
              <a:t>15/05/2023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DB2F9C2-6BB7-4AED-900B-F5933F3EAFCC}"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71DB296-2BB6-4466-8829-628835276FD8}" type="datetimeFigureOut">
              <a:rPr lang="en-NZ" smtClean="0"/>
              <a:pPr/>
              <a:t>15/05/2023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5E219C4-BFFB-4912-BB56-7D4ABA24D501}"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250EE-CED4-4D8A-9255-2A0FAA0328E3}" type="datetimeFigureOut">
              <a:rPr lang="en-NZ" smtClean="0"/>
              <a:pPr/>
              <a:t>15/05/2023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D3D7ECC-C35B-421C-8189-2C6AAD05259A}"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68CD34D-6071-4C3D-8DC8-54992113B840}" type="datetimeFigureOut">
              <a:rPr lang="en-NZ" smtClean="0"/>
              <a:pPr/>
              <a:t>15/05/2023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C8F3A7D-9FD5-4FDC-A0E0-32C73DCC4997}"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CA2D463-8F74-406F-9A39-910F40BA1F62}" type="datetimeFigureOut">
              <a:rPr lang="en-NZ" smtClean="0"/>
              <a:pPr/>
              <a:t>15/05/2023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a:xfrm>
            <a:off x="8077200" y="6356350"/>
            <a:ext cx="609600" cy="365125"/>
          </a:xfrm>
        </p:spPr>
        <p:txBody>
          <a:bodyPr/>
          <a:lstStyle/>
          <a:p>
            <a:fld id="{FC7973F3-74C8-48F6-9812-C032BC8F6BEE}" type="slidenum">
              <a:rPr lang="en-NZ" smtClean="0"/>
              <a:pPr/>
              <a:t>‹#›</a:t>
            </a:fld>
            <a:endParaRPr lang="en-NZ"/>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547FE66-9C7C-43F4-B210-BC858429A1FA}" type="datetimeFigureOut">
              <a:rPr lang="en-NZ" smtClean="0"/>
              <a:pPr/>
              <a:t>15/05/2023</a:t>
            </a:fld>
            <a:endParaRPr lang="en-NZ"/>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NZ"/>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1F26508-2C7F-45EB-9C54-A0A53EEC0B67}" type="slidenum">
              <a:rPr lang="en-NZ" smtClean="0"/>
              <a:pPr/>
              <a:t>‹#›</a:t>
            </a:fld>
            <a:endParaRPr lang="en-NZ"/>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5.xml"/><Relationship Id="rId7" Type="http://schemas.openxmlformats.org/officeDocument/2006/relationships/image" Target="../media/image6.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hyperlink" Target="http://e-asttle.tki.org.nz/User-manuals/e-asTTle-writing-manual" TargetMode="Externa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hyperlink" Target="http://e-asttle.tki.org.nz/User-manuals/e-asTTle-writing-manual"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4.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4.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7.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4.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45.xml"/><Relationship Id="rId7" Type="http://schemas.openxmlformats.org/officeDocument/2006/relationships/image" Target="../media/image4.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hyperlink" Target="http://assessment.tki.org.nz/Moderation" TargetMode="Externa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4.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9.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4.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4.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4.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4.png"/><Relationship Id="rId5" Type="http://schemas.openxmlformats.org/officeDocument/2006/relationships/hyperlink" Target="http://e-asttle.tki.org.nz/User-manuals/Educator-manual/13-Reports" TargetMode="Externa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0.jpe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4.pn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4.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1.pn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4.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2.jpe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4.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3.pn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4.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4.jpeg"/><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4.png"/><Relationship Id="rId4"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799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Measurement scale</a:t>
            </a:r>
          </a:p>
        </p:txBody>
      </p:sp>
      <p:sp>
        <p:nvSpPr>
          <p:cNvPr id="10243" name="Content Placeholder 2"/>
          <p:cNvSpPr>
            <a:spLocks noGrp="1"/>
          </p:cNvSpPr>
          <p:nvPr>
            <p:ph idx="1"/>
          </p:nvPr>
        </p:nvSpPr>
        <p:spPr>
          <a:xfrm>
            <a:off x="878904" y="1889938"/>
            <a:ext cx="7293546" cy="4248472"/>
          </a:xfrm>
        </p:spPr>
        <p:txBody>
          <a:bodyPr>
            <a:normAutofit/>
          </a:bodyPr>
          <a:lstStyle/>
          <a:p>
            <a:pPr eaLnBrk="1" hangingPunct="1">
              <a:buClr>
                <a:schemeClr val="tx1"/>
              </a:buClr>
              <a:buFont typeface="Arial" pitchFamily="34" charset="0"/>
              <a:buChar char="•"/>
            </a:pPr>
            <a:r>
              <a:rPr lang="en-NZ" sz="1800" dirty="0">
                <a:latin typeface="Minion Pro" pitchFamily="18" charset="0"/>
              </a:rPr>
              <a:t>There is a new measurement scale which is linked to curriculum bands.</a:t>
            </a:r>
            <a:br>
              <a:rPr lang="en-NZ" sz="1800" dirty="0">
                <a:latin typeface="Minion Pro" pitchFamily="18" charset="0"/>
              </a:rPr>
            </a:br>
            <a:endParaRPr lang="en-NZ" sz="1800" dirty="0">
              <a:latin typeface="Minion Pro" pitchFamily="18" charset="0"/>
            </a:endParaRPr>
          </a:p>
          <a:p>
            <a:pPr eaLnBrk="1" hangingPunct="1">
              <a:buClr>
                <a:schemeClr val="tx1"/>
              </a:buClr>
              <a:buFont typeface="Arial" pitchFamily="34" charset="0"/>
              <a:buChar char="•"/>
            </a:pPr>
            <a:r>
              <a:rPr lang="en-NZ" sz="1800" dirty="0">
                <a:latin typeface="Minion Pro" pitchFamily="18" charset="0"/>
              </a:rPr>
              <a:t>The new scale is not directly comparable to the previous e-</a:t>
            </a:r>
            <a:r>
              <a:rPr lang="en-NZ" sz="1800" dirty="0" err="1">
                <a:latin typeface="Minion Pro" pitchFamily="18" charset="0"/>
              </a:rPr>
              <a:t>asTTle</a:t>
            </a:r>
            <a:r>
              <a:rPr lang="en-NZ" sz="1800" dirty="0">
                <a:latin typeface="Minion Pro" pitchFamily="18" charset="0"/>
              </a:rPr>
              <a:t> Writing scale.</a:t>
            </a:r>
            <a:br>
              <a:rPr lang="en-NZ" sz="1800" dirty="0">
                <a:latin typeface="Minion Pro" pitchFamily="18" charset="0"/>
              </a:rPr>
            </a:br>
            <a:endParaRPr lang="en-NZ" sz="1800" dirty="0">
              <a:solidFill>
                <a:srgbClr val="FF0000"/>
              </a:solidFill>
              <a:latin typeface="Minion Pro" pitchFamily="18" charset="0"/>
            </a:endParaRPr>
          </a:p>
          <a:p>
            <a:pPr eaLnBrk="1" hangingPunct="1">
              <a:buClr>
                <a:schemeClr val="tx1"/>
              </a:buClr>
              <a:buFont typeface="Arial" pitchFamily="34" charset="0"/>
              <a:buChar char="•"/>
            </a:pPr>
            <a:r>
              <a:rPr lang="en-NZ" sz="1800" dirty="0">
                <a:latin typeface="Minion Pro" pitchFamily="18" charset="0"/>
              </a:rPr>
              <a:t>A conversion table is being developed to provide some comparison between scores in the new and previous versions.</a:t>
            </a:r>
          </a:p>
          <a:p>
            <a:pPr eaLnBrk="1" hangingPunct="1"/>
            <a:endParaRPr lang="en-NZ" dirty="0"/>
          </a:p>
          <a:p>
            <a:endParaRPr lang="en-NZ" dirty="0">
              <a:latin typeface="+mj-lt"/>
            </a:endParaRPr>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Report formats</a:t>
            </a:r>
          </a:p>
        </p:txBody>
      </p:sp>
      <p:sp>
        <p:nvSpPr>
          <p:cNvPr id="11267" name="Content Placeholder 2"/>
          <p:cNvSpPr>
            <a:spLocks noGrp="1"/>
          </p:cNvSpPr>
          <p:nvPr>
            <p:ph idx="1"/>
          </p:nvPr>
        </p:nvSpPr>
        <p:spPr>
          <a:xfrm>
            <a:off x="889248" y="1889939"/>
            <a:ext cx="7283202" cy="1080120"/>
          </a:xfrm>
        </p:spPr>
        <p:txBody>
          <a:bodyPr>
            <a:normAutofit/>
          </a:bodyPr>
          <a:lstStyle/>
          <a:p>
            <a:pPr eaLnBrk="1" hangingPunct="1">
              <a:buClr>
                <a:schemeClr val="tx1"/>
              </a:buClr>
              <a:buFont typeface="Arial" pitchFamily="34" charset="0"/>
              <a:buChar char="•"/>
            </a:pPr>
            <a:r>
              <a:rPr lang="en-NZ" sz="1800" dirty="0">
                <a:latin typeface="Minion Pro" pitchFamily="18" charset="0"/>
              </a:rPr>
              <a:t>There are some minor changes to the report formats to accommodate the new rubric, described later in this presentation. </a:t>
            </a:r>
          </a:p>
          <a:p>
            <a:endParaRPr lang="en-NZ" dirty="0"/>
          </a:p>
        </p:txBody>
      </p:sp>
      <p:pic>
        <p:nvPicPr>
          <p:cNvPr id="6" name="Picture 2"/>
          <p:cNvPicPr>
            <a:picLocks noChangeAspect="1" noChangeArrowheads="1"/>
          </p:cNvPicPr>
          <p:nvPr>
            <p:custDataLst>
              <p:tags r:id="rId2"/>
            </p:custDataLst>
          </p:nvPr>
        </p:nvPicPr>
        <p:blipFill>
          <a:blip r:embed="rId6" cstate="print"/>
          <a:srcRect/>
          <a:stretch>
            <a:fillRect/>
          </a:stretch>
        </p:blipFill>
        <p:spPr bwMode="auto">
          <a:xfrm rot="5400000">
            <a:off x="3178564" y="1726092"/>
            <a:ext cx="2786872" cy="5328592"/>
          </a:xfrm>
          <a:prstGeom prst="rect">
            <a:avLst/>
          </a:prstGeom>
          <a:noFill/>
          <a:ln w="9525">
            <a:solidFill>
              <a:schemeClr val="tx1"/>
            </a:solidFill>
            <a:miter lim="800000"/>
            <a:headEnd/>
            <a:tailEnd/>
          </a:ln>
        </p:spPr>
      </p:pic>
      <p:pic>
        <p:nvPicPr>
          <p:cNvPr id="5" name="PPTShape_0"/>
          <p:cNvPicPr>
            <a:picLocks noChangeAspect="1" noChangeArrowheads="1"/>
          </p:cNvPicPr>
          <p:nvPr>
            <p:custDataLst>
              <p:tags r:id="rId3"/>
            </p:custDataLst>
          </p:nvPr>
        </p:nvPicPr>
        <p:blipFill>
          <a:blip r:embed="rId7"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Creating, administering and marking tests</a:t>
            </a:r>
          </a:p>
        </p:txBody>
      </p:sp>
      <p:sp>
        <p:nvSpPr>
          <p:cNvPr id="12291" name="Content Placeholder 2"/>
          <p:cNvSpPr>
            <a:spLocks noGrp="1"/>
          </p:cNvSpPr>
          <p:nvPr>
            <p:ph idx="1"/>
          </p:nvPr>
        </p:nvSpPr>
        <p:spPr>
          <a:xfrm>
            <a:off x="5076056" y="1889938"/>
            <a:ext cx="3096344" cy="3835895"/>
          </a:xfrm>
        </p:spPr>
        <p:txBody>
          <a:bodyPr>
            <a:normAutofit/>
          </a:bodyPr>
          <a:lstStyle/>
          <a:p>
            <a:pPr>
              <a:buClr>
                <a:schemeClr val="tx1"/>
              </a:buClr>
              <a:buFont typeface="Arial" pitchFamily="34" charset="0"/>
              <a:buChar char="•"/>
            </a:pPr>
            <a:r>
              <a:rPr lang="en-NZ" sz="1800" dirty="0">
                <a:latin typeface="Minion Pro" pitchFamily="18" charset="0"/>
              </a:rPr>
              <a:t>Detailed information on how to create, assign, administer and mark an assessment can be found in Section 3 of the </a:t>
            </a:r>
            <a:r>
              <a:rPr lang="en-NZ" sz="1800" dirty="0">
                <a:latin typeface="Minion Pro" pitchFamily="18" charset="0"/>
                <a:hlinkClick r:id="rId6"/>
              </a:rPr>
              <a:t>e-</a:t>
            </a:r>
            <a:r>
              <a:rPr lang="en-NZ" sz="1800" dirty="0" err="1">
                <a:latin typeface="Minion Pro" pitchFamily="18" charset="0"/>
                <a:hlinkClick r:id="rId6"/>
              </a:rPr>
              <a:t>asTTle</a:t>
            </a:r>
            <a:r>
              <a:rPr lang="en-NZ" sz="1800" dirty="0">
                <a:latin typeface="Minion Pro" pitchFamily="18" charset="0"/>
                <a:hlinkClick r:id="rId6"/>
              </a:rPr>
              <a:t> writing manual</a:t>
            </a:r>
            <a:r>
              <a:rPr lang="en-NZ" sz="1800" dirty="0">
                <a:latin typeface="Minion Pro" pitchFamily="18" charset="0"/>
              </a:rPr>
              <a:t>. </a:t>
            </a:r>
            <a:endParaRPr lang="en-NZ" sz="1800" i="1" dirty="0">
              <a:latin typeface="Minion Pro" pitchFamily="18" charset="0"/>
            </a:endParaRPr>
          </a:p>
        </p:txBody>
      </p:sp>
      <p:pic>
        <p:nvPicPr>
          <p:cNvPr id="3089" name="Picture 17" descr="C:\Users\a.carlisle\AppData\Local\Microsoft\Windows\Temporary Internet Files\Content.IE5\QIBMB860\MP900443759[1].jpg"/>
          <p:cNvPicPr>
            <a:picLocks noChangeAspect="1" noChangeArrowheads="1"/>
          </p:cNvPicPr>
          <p:nvPr>
            <p:custDataLst>
              <p:tags r:id="rId2"/>
            </p:custDataLst>
          </p:nvPr>
        </p:nvPicPr>
        <p:blipFill>
          <a:blip r:embed="rId7" cstate="print"/>
          <a:srcRect/>
          <a:stretch>
            <a:fillRect/>
          </a:stretch>
        </p:blipFill>
        <p:spPr bwMode="auto">
          <a:xfrm>
            <a:off x="995603" y="1988840"/>
            <a:ext cx="3936437" cy="2952328"/>
          </a:xfrm>
          <a:prstGeom prst="rect">
            <a:avLst/>
          </a:prstGeom>
          <a:noFill/>
        </p:spPr>
      </p:pic>
      <p:pic>
        <p:nvPicPr>
          <p:cNvPr id="5" name="Picture 2"/>
          <p:cNvPicPr>
            <a:picLocks noChangeAspect="1" noChangeArrowheads="1"/>
          </p:cNvPicPr>
          <p:nvPr>
            <p:custDataLst>
              <p:tags r:id="rId3"/>
            </p:custDataLst>
          </p:nvPr>
        </p:nvPicPr>
        <p:blipFill>
          <a:blip r:embed="rId8"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Advice when creating a test</a:t>
            </a:r>
          </a:p>
        </p:txBody>
      </p:sp>
      <p:sp>
        <p:nvSpPr>
          <p:cNvPr id="13315" name="Content Placeholder 2"/>
          <p:cNvSpPr>
            <a:spLocks noGrp="1"/>
          </p:cNvSpPr>
          <p:nvPr>
            <p:ph idx="1"/>
          </p:nvPr>
        </p:nvSpPr>
        <p:spPr>
          <a:xfrm>
            <a:off x="899593" y="1889715"/>
            <a:ext cx="7272857" cy="3888655"/>
          </a:xfrm>
        </p:spPr>
        <p:txBody>
          <a:bodyPr>
            <a:noAutofit/>
          </a:bodyPr>
          <a:lstStyle/>
          <a:p>
            <a:pPr>
              <a:buClr>
                <a:schemeClr val="tx1"/>
              </a:buClr>
              <a:buFont typeface="Arial" pitchFamily="34" charset="0"/>
              <a:buChar char="•"/>
            </a:pPr>
            <a:r>
              <a:rPr lang="en-NZ" sz="1800" dirty="0">
                <a:latin typeface="Minion Pro" pitchFamily="18" charset="0"/>
              </a:rPr>
              <a:t>Technical instructions, found in Section 3.1 of </a:t>
            </a:r>
            <a:r>
              <a:rPr lang="en-NZ" sz="1800" dirty="0">
                <a:latin typeface="Minion Pro" pitchFamily="18" charset="0"/>
                <a:hlinkClick r:id="rId5"/>
              </a:rPr>
              <a:t>the manual</a:t>
            </a:r>
            <a:r>
              <a:rPr lang="en-NZ" sz="1800" dirty="0">
                <a:latin typeface="Minion Pro" pitchFamily="18" charset="0"/>
              </a:rPr>
              <a:t> are similar to those in the previous version.</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The writing purpose needs to be chosen with care.</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You need to become familiar with the new prompts to ensure the chosen prompt is appropriate for the students.</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You can choose different prompts for an assessment but this makes administration more difficult.</a:t>
            </a:r>
          </a:p>
        </p:txBody>
      </p:sp>
      <p:pic>
        <p:nvPicPr>
          <p:cNvPr id="4" name="Picture 2"/>
          <p:cNvPicPr>
            <a:picLocks noChangeAspect="1" noChangeArrowheads="1"/>
          </p:cNvPicPr>
          <p:nvPr>
            <p:custDataLst>
              <p:tags r:id="rId2"/>
            </p:custDataLst>
          </p:nvPr>
        </p:nvPicPr>
        <p:blipFill>
          <a:blip r:embed="rId6" cstate="print"/>
          <a:srcRect/>
          <a:stretch>
            <a:fillRect/>
          </a:stretch>
        </p:blipFill>
        <p:spPr bwMode="auto">
          <a:xfrm>
            <a:off x="-36512" y="-136"/>
            <a:ext cx="9289032" cy="404664"/>
          </a:xfrm>
          <a:prstGeom prst="rect">
            <a:avLst/>
          </a:prstGeom>
          <a:noFill/>
          <a:ln w="9525">
            <a:noFill/>
            <a:miter lim="800000"/>
            <a:headEnd/>
            <a:tailEnd/>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Supporting material provided with a prompt</a:t>
            </a:r>
          </a:p>
        </p:txBody>
      </p:sp>
      <p:sp>
        <p:nvSpPr>
          <p:cNvPr id="14339" name="Content Placeholder 2"/>
          <p:cNvSpPr>
            <a:spLocks noGrp="1"/>
          </p:cNvSpPr>
          <p:nvPr>
            <p:ph idx="1"/>
          </p:nvPr>
        </p:nvSpPr>
        <p:spPr>
          <a:xfrm>
            <a:off x="899592" y="1889938"/>
            <a:ext cx="7272858" cy="4941168"/>
          </a:xfrm>
        </p:spPr>
        <p:txBody>
          <a:bodyPr>
            <a:normAutofit/>
          </a:bodyPr>
          <a:lstStyle/>
          <a:p>
            <a:pPr>
              <a:buFont typeface="Arial" charset="0"/>
              <a:buNone/>
            </a:pPr>
            <a:r>
              <a:rPr lang="en-NZ" sz="1800" dirty="0">
                <a:latin typeface="Minion Pro" pitchFamily="18" charset="0"/>
              </a:rPr>
              <a:t>Clicking on ‘View Test’ provides the following material:</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The administration guidelines </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The test</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A glossary and definitions of terms</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The marking rubric</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Notes on structure and language particular to the writing purpose</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The annotated exemplars particular to the prompt</a:t>
            </a:r>
          </a:p>
          <a:p>
            <a:pPr>
              <a:buFont typeface="Arial" charset="0"/>
              <a:buNone/>
            </a:pPr>
            <a:r>
              <a:rPr lang="en-NZ" dirty="0"/>
              <a:t> </a:t>
            </a:r>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Assigning a test</a:t>
            </a:r>
          </a:p>
        </p:txBody>
      </p:sp>
      <p:sp>
        <p:nvSpPr>
          <p:cNvPr id="15363" name="Content Placeholder 2"/>
          <p:cNvSpPr>
            <a:spLocks noGrp="1"/>
          </p:cNvSpPr>
          <p:nvPr>
            <p:ph idx="1"/>
          </p:nvPr>
        </p:nvSpPr>
        <p:spPr>
          <a:xfrm>
            <a:off x="899592" y="1883914"/>
            <a:ext cx="7272858" cy="3835895"/>
          </a:xfrm>
        </p:spPr>
        <p:txBody>
          <a:bodyPr>
            <a:normAutofit/>
          </a:bodyPr>
          <a:lstStyle/>
          <a:p>
            <a:pPr>
              <a:buClr>
                <a:schemeClr val="tx1"/>
              </a:buClr>
              <a:buFont typeface="Arial" pitchFamily="34" charset="0"/>
              <a:buChar char="•"/>
            </a:pPr>
            <a:r>
              <a:rPr lang="en-NZ" sz="1800" dirty="0">
                <a:latin typeface="Minion Pro" pitchFamily="18" charset="0"/>
              </a:rPr>
              <a:t>Section 3.1.3 of the manual provides instructions for assigning tests to groups of students.</a:t>
            </a:r>
          </a:p>
          <a:p>
            <a:pPr>
              <a:buClr>
                <a:schemeClr val="tx1"/>
              </a:buClr>
              <a:buNone/>
            </a:pP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The test must be assigned  before scores can be entered. </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 The technical instructions are the same as in the previous version.</a:t>
            </a:r>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Test administration</a:t>
            </a:r>
          </a:p>
        </p:txBody>
      </p:sp>
      <p:sp>
        <p:nvSpPr>
          <p:cNvPr id="16387" name="Content Placeholder 2"/>
          <p:cNvSpPr>
            <a:spLocks noGrp="1"/>
          </p:cNvSpPr>
          <p:nvPr>
            <p:ph idx="1"/>
          </p:nvPr>
        </p:nvSpPr>
        <p:spPr>
          <a:xfrm>
            <a:off x="899592" y="1889938"/>
            <a:ext cx="7272858" cy="3835896"/>
          </a:xfrm>
        </p:spPr>
        <p:txBody>
          <a:bodyPr>
            <a:normAutofit/>
          </a:bodyPr>
          <a:lstStyle/>
          <a:p>
            <a:pPr>
              <a:buClr>
                <a:schemeClr val="tx1"/>
              </a:buClr>
              <a:buFont typeface="Arial" pitchFamily="34" charset="0"/>
              <a:buChar char="•"/>
            </a:pPr>
            <a:r>
              <a:rPr lang="en-NZ" sz="1800" dirty="0">
                <a:latin typeface="Minion Pro" pitchFamily="18" charset="0"/>
              </a:rPr>
              <a:t>Section 3.2 of the manual provides detailed instructions for administering the test.</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Administration guidelines have changed and it is important that they are followed carefully.</a:t>
            </a:r>
          </a:p>
          <a:p>
            <a:pPr>
              <a:buClr>
                <a:schemeClr val="tx1"/>
              </a:buClr>
              <a:buFont typeface="Arial" pitchFamily="34" charset="0"/>
              <a:buChar char="•"/>
            </a:pP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Statistical norms have been established using the administration guidelines, so following them will provide valid comparisons.</a:t>
            </a:r>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Marking the test</a:t>
            </a:r>
          </a:p>
        </p:txBody>
      </p:sp>
      <p:sp>
        <p:nvSpPr>
          <p:cNvPr id="17411" name="Content Placeholder 2"/>
          <p:cNvSpPr>
            <a:spLocks noGrp="1"/>
          </p:cNvSpPr>
          <p:nvPr>
            <p:ph idx="1"/>
          </p:nvPr>
        </p:nvSpPr>
        <p:spPr>
          <a:xfrm>
            <a:off x="899592" y="1883914"/>
            <a:ext cx="7272858" cy="4483967"/>
          </a:xfrm>
        </p:spPr>
        <p:txBody>
          <a:bodyPr/>
          <a:lstStyle/>
          <a:p>
            <a:pPr>
              <a:buClr>
                <a:schemeClr val="tx1"/>
              </a:buClr>
              <a:buFont typeface="Arial" pitchFamily="34" charset="0"/>
              <a:buChar char="•"/>
            </a:pPr>
            <a:r>
              <a:rPr lang="en-NZ" sz="1800" dirty="0">
                <a:latin typeface="Minion Pro" pitchFamily="18" charset="0"/>
              </a:rPr>
              <a:t>Sections 3.2.3 and 3.2.4 of the manual provide instructions for marking the test.</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It is essential  that all markers are familiar with the supporting material.</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A useful process for developing common understandings is to mark a text or two collaboratively.</a:t>
            </a:r>
          </a:p>
          <a:p>
            <a:endParaRPr lang="en-NZ" dirty="0"/>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The elements in the rubric</a:t>
            </a:r>
          </a:p>
        </p:txBody>
      </p:sp>
      <p:sp>
        <p:nvSpPr>
          <p:cNvPr id="18435" name="Content Placeholder 2"/>
          <p:cNvSpPr>
            <a:spLocks noGrp="1"/>
          </p:cNvSpPr>
          <p:nvPr>
            <p:ph idx="1"/>
          </p:nvPr>
        </p:nvSpPr>
        <p:spPr>
          <a:xfrm>
            <a:off x="878904" y="1889591"/>
            <a:ext cx="7293546" cy="4680867"/>
          </a:xfrm>
        </p:spPr>
        <p:txBody>
          <a:bodyPr>
            <a:normAutofit/>
          </a:bodyPr>
          <a:lstStyle/>
          <a:p>
            <a:pPr>
              <a:buClr>
                <a:schemeClr val="tx1"/>
              </a:buClr>
              <a:buFont typeface="Arial" pitchFamily="34" charset="0"/>
              <a:buChar char="•"/>
            </a:pPr>
            <a:r>
              <a:rPr lang="en-NZ" sz="1800" dirty="0">
                <a:latin typeface="Minion Pro" pitchFamily="18" charset="0"/>
              </a:rPr>
              <a:t>Markers assess seven elements of writing (previously called ‘curriculum functions’).</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The seven elements are: Ideas, Structure and language, Organisation, Vocabulary, Sentence structure, Punctuation, Spelling.</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There are some differences between the elements in the new tool and curriculum functions in the previous tool, which require a shift in thinking. </a:t>
            </a:r>
          </a:p>
          <a:p>
            <a:endParaRPr lang="en-NZ" dirty="0">
              <a:latin typeface="+mj-lt"/>
            </a:endParaRPr>
          </a:p>
          <a:p>
            <a:pPr>
              <a:buFont typeface="Arial" charset="0"/>
              <a:buNone/>
            </a:pPr>
            <a:endParaRPr lang="en-NZ" dirty="0">
              <a:latin typeface="+mj-lt"/>
            </a:endParaRPr>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Layout of the rubric</a:t>
            </a:r>
          </a:p>
        </p:txBody>
      </p:sp>
      <p:pic>
        <p:nvPicPr>
          <p:cNvPr id="19459" name="Picture 2"/>
          <p:cNvPicPr>
            <a:picLocks noGrp="1" noChangeAspect="1" noChangeArrowheads="1"/>
          </p:cNvPicPr>
          <p:nvPr>
            <p:ph idx="1"/>
            <p:custDataLst>
              <p:tags r:id="rId2"/>
            </p:custDataLst>
          </p:nvPr>
        </p:nvPicPr>
        <p:blipFill>
          <a:blip r:embed="rId6" cstate="print"/>
          <a:stretch>
            <a:fillRect/>
          </a:stretch>
        </p:blipFill>
        <p:spPr>
          <a:xfrm>
            <a:off x="1259632" y="1628800"/>
            <a:ext cx="6545261" cy="4389437"/>
          </a:xfrm>
          <a:noFill/>
        </p:spPr>
      </p:pic>
      <p:pic>
        <p:nvPicPr>
          <p:cNvPr id="4" name="PPTShape_0"/>
          <p:cNvPicPr>
            <a:picLocks noChangeAspect="1" noChangeArrowheads="1"/>
          </p:cNvPicPr>
          <p:nvPr>
            <p:custDataLst>
              <p:tags r:id="rId3"/>
            </p:custDataLst>
          </p:nvPr>
        </p:nvPicPr>
        <p:blipFill>
          <a:blip r:embed="rId7"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171400"/>
            <a:ext cx="9144000" cy="1529408"/>
          </a:xfrm>
        </p:spPr>
        <p:txBody>
          <a:bodyPr>
            <a:normAutofit/>
          </a:bodyPr>
          <a:lstStyle/>
          <a:p>
            <a:pPr algn="ctr" eaLnBrk="1" hangingPunct="1"/>
            <a:r>
              <a:rPr lang="en-NZ" sz="2800" dirty="0">
                <a:solidFill>
                  <a:srgbClr val="009900"/>
                </a:solidFill>
                <a:latin typeface="Kozuka Gothic Pro B" pitchFamily="34" charset="-128"/>
                <a:ea typeface="Kozuka Gothic Pro B" pitchFamily="34" charset="-128"/>
                <a:cs typeface="Arial" pitchFamily="34" charset="0"/>
              </a:rPr>
              <a:t>You can use this presentation to:</a:t>
            </a:r>
          </a:p>
        </p:txBody>
      </p:sp>
      <p:sp>
        <p:nvSpPr>
          <p:cNvPr id="4099" name="Content Placeholder 2"/>
          <p:cNvSpPr>
            <a:spLocks noGrp="1"/>
          </p:cNvSpPr>
          <p:nvPr>
            <p:ph idx="1"/>
          </p:nvPr>
        </p:nvSpPr>
        <p:spPr>
          <a:xfrm>
            <a:off x="878904" y="1858271"/>
            <a:ext cx="7581528" cy="3096344"/>
          </a:xfrm>
        </p:spPr>
        <p:txBody>
          <a:bodyPr>
            <a:normAutofit/>
          </a:bodyPr>
          <a:lstStyle/>
          <a:p>
            <a:pPr>
              <a:buClr>
                <a:schemeClr val="tx1"/>
              </a:buClr>
              <a:buFont typeface="Arial" pitchFamily="34" charset="0"/>
              <a:buChar char="•"/>
            </a:pPr>
            <a:r>
              <a:rPr lang="en-NZ" sz="1800" dirty="0">
                <a:latin typeface="Minion Pro" pitchFamily="18" charset="0"/>
              </a:rPr>
              <a:t>Gain an overall understanding of the purpose of the revised tool</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Learn about the changes that have been made </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Find advice about the administration and marking of assessments</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Learn how you can analyse and use results to support teaching and learning. </a:t>
            </a:r>
            <a:br>
              <a:rPr lang="en-NZ" sz="1800" dirty="0">
                <a:latin typeface="Minion Pro" pitchFamily="18" charset="0"/>
              </a:rPr>
            </a:br>
            <a:endParaRPr lang="en-NZ" sz="1800" dirty="0">
              <a:latin typeface="Minion Pro" pitchFamily="18" charset="0"/>
            </a:endParaRPr>
          </a:p>
          <a:p>
            <a:pPr eaLnBrk="1" hangingPunct="1">
              <a:buClr>
                <a:schemeClr val="tx1"/>
              </a:buClr>
              <a:buFont typeface="Arial" pitchFamily="34" charset="0"/>
              <a:buChar char="•"/>
            </a:pPr>
            <a:endParaRPr lang="en-NZ" sz="1800" dirty="0">
              <a:latin typeface="Minion Pro" pitchFamily="18" charset="0"/>
            </a:endParaRPr>
          </a:p>
          <a:p>
            <a:pPr eaLnBrk="1" hangingPunct="1"/>
            <a:endParaRPr lang="en-NZ" dirty="0"/>
          </a:p>
        </p:txBody>
      </p:sp>
      <p:pic>
        <p:nvPicPr>
          <p:cNvPr id="1026" name="Picture 2"/>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9616" y="0"/>
            <a:ext cx="9291638"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Points to consider when marking</a:t>
            </a:r>
          </a:p>
        </p:txBody>
      </p:sp>
      <p:sp>
        <p:nvSpPr>
          <p:cNvPr id="20483" name="Content Placeholder 2"/>
          <p:cNvSpPr>
            <a:spLocks noGrp="1"/>
          </p:cNvSpPr>
          <p:nvPr>
            <p:ph idx="1"/>
          </p:nvPr>
        </p:nvSpPr>
        <p:spPr>
          <a:xfrm>
            <a:off x="878904" y="1888232"/>
            <a:ext cx="7293546" cy="3340968"/>
          </a:xfrm>
        </p:spPr>
        <p:txBody>
          <a:bodyPr>
            <a:normAutofit/>
          </a:bodyPr>
          <a:lstStyle/>
          <a:p>
            <a:pPr>
              <a:buClr>
                <a:schemeClr val="tx1"/>
              </a:buClr>
              <a:buFont typeface="Arial" pitchFamily="34" charset="0"/>
              <a:buChar char="•"/>
            </a:pPr>
            <a:r>
              <a:rPr lang="en-NZ" sz="1800" dirty="0">
                <a:latin typeface="Minion Pro" pitchFamily="18" charset="0"/>
              </a:rPr>
              <a:t>Score each element based on the evidence for that skill focus. Ensure particular strengths or problematic features are assessed only within the relevant element.</a:t>
            </a:r>
            <a:br>
              <a:rPr lang="en-NZ" sz="1800" dirty="0">
                <a:latin typeface="Minion Pro" pitchFamily="18" charset="0"/>
              </a:rPr>
            </a:br>
            <a:r>
              <a:rPr lang="en-NZ" sz="1800" dirty="0">
                <a:latin typeface="Minion Pro" pitchFamily="18" charset="0"/>
              </a:rPr>
              <a:t> </a:t>
            </a:r>
          </a:p>
          <a:p>
            <a:pPr>
              <a:buClr>
                <a:schemeClr val="tx1"/>
              </a:buClr>
              <a:buFont typeface="Arial" pitchFamily="34" charset="0"/>
              <a:buChar char="•"/>
            </a:pPr>
            <a:r>
              <a:rPr lang="en-NZ" sz="1800" dirty="0">
                <a:latin typeface="Minion Pro" pitchFamily="18" charset="0"/>
              </a:rPr>
              <a:t>The tool assesses writing, not  the accuracy of content knowledge.</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Descriptors are hierarchical and cumulative.</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Ideas can be only loosely related to the topic and still be assessed.</a:t>
            </a:r>
            <a:endParaRPr lang="en-NZ" dirty="0">
              <a:latin typeface="Minion Pro" pitchFamily="18" charset="0"/>
            </a:endParaRPr>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Moderation</a:t>
            </a:r>
          </a:p>
        </p:txBody>
      </p:sp>
      <p:sp>
        <p:nvSpPr>
          <p:cNvPr id="21507" name="Content Placeholder 2"/>
          <p:cNvSpPr>
            <a:spLocks noGrp="1"/>
          </p:cNvSpPr>
          <p:nvPr>
            <p:ph idx="1"/>
          </p:nvPr>
        </p:nvSpPr>
        <p:spPr>
          <a:xfrm>
            <a:off x="889248" y="1897361"/>
            <a:ext cx="7571184" cy="1819671"/>
          </a:xfrm>
        </p:spPr>
        <p:txBody>
          <a:bodyPr>
            <a:normAutofit/>
          </a:bodyPr>
          <a:lstStyle/>
          <a:p>
            <a:pPr>
              <a:buClr>
                <a:schemeClr val="tx1"/>
              </a:buClr>
              <a:buFont typeface="Arial" pitchFamily="34" charset="0"/>
              <a:buChar char="•"/>
            </a:pPr>
            <a:r>
              <a:rPr lang="en-NZ" sz="1800" dirty="0">
                <a:latin typeface="Minion Pro" pitchFamily="18" charset="0"/>
              </a:rPr>
              <a:t>Moderation processes are essential to ensure consistency of scoring across a group of markers.</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The  moderation process is the same when using the revised tool.</a:t>
            </a:r>
            <a:br>
              <a:rPr lang="en-NZ" sz="1800" dirty="0">
                <a:latin typeface="Minion Pro" pitchFamily="18" charset="0"/>
              </a:rPr>
            </a:br>
            <a:endParaRPr lang="en-NZ" sz="1800" dirty="0">
              <a:latin typeface="Minion Pro" pitchFamily="18" charset="0"/>
            </a:endParaRPr>
          </a:p>
          <a:p>
            <a:pPr>
              <a:buFont typeface="Arial" charset="0"/>
              <a:buNone/>
            </a:pPr>
            <a:endParaRPr lang="en-NZ" dirty="0"/>
          </a:p>
        </p:txBody>
      </p:sp>
      <p:sp>
        <p:nvSpPr>
          <p:cNvPr id="6" name="TextBox 5"/>
          <p:cNvSpPr txBox="1"/>
          <p:nvPr/>
        </p:nvSpPr>
        <p:spPr>
          <a:xfrm>
            <a:off x="4932040" y="3380799"/>
            <a:ext cx="3312368" cy="1200329"/>
          </a:xfrm>
          <a:prstGeom prst="rect">
            <a:avLst/>
          </a:prstGeom>
          <a:noFill/>
          <a:ln>
            <a:solidFill>
              <a:schemeClr val="tx1"/>
            </a:solidFill>
          </a:ln>
        </p:spPr>
        <p:txBody>
          <a:bodyPr wrap="square" rtlCol="0">
            <a:spAutoFit/>
          </a:bodyPr>
          <a:lstStyle/>
          <a:p>
            <a:r>
              <a:rPr lang="en-NZ" dirty="0">
                <a:latin typeface="Minion Pro" pitchFamily="18" charset="0"/>
              </a:rPr>
              <a:t>Support can be found in the </a:t>
            </a:r>
            <a:r>
              <a:rPr lang="en-NZ" dirty="0">
                <a:latin typeface="Minion Pro" pitchFamily="18" charset="0"/>
                <a:hlinkClick r:id="rId6"/>
              </a:rPr>
              <a:t>moderation section of Assessment Online.</a:t>
            </a:r>
            <a:endParaRPr lang="en-NZ" dirty="0">
              <a:latin typeface="Minion Pro" pitchFamily="18" charset="0"/>
            </a:endParaRPr>
          </a:p>
          <a:p>
            <a:endParaRPr lang="en-NZ" dirty="0"/>
          </a:p>
        </p:txBody>
      </p:sp>
      <p:pic>
        <p:nvPicPr>
          <p:cNvPr id="7" name="Picture 2"/>
          <p:cNvPicPr>
            <a:picLocks noChangeAspect="1" noChangeArrowheads="1"/>
          </p:cNvPicPr>
          <p:nvPr>
            <p:custDataLst>
              <p:tags r:id="rId2"/>
            </p:custDataLst>
          </p:nvPr>
        </p:nvPicPr>
        <p:blipFill>
          <a:blip r:embed="rId7" cstate="print"/>
          <a:srcRect/>
          <a:stretch>
            <a:fillRect/>
          </a:stretch>
        </p:blipFill>
        <p:spPr bwMode="auto">
          <a:xfrm>
            <a:off x="-36512" y="0"/>
            <a:ext cx="9289032" cy="404664"/>
          </a:xfrm>
          <a:prstGeom prst="rect">
            <a:avLst/>
          </a:prstGeom>
          <a:noFill/>
          <a:ln w="9525">
            <a:noFill/>
            <a:miter lim="800000"/>
            <a:headEnd/>
            <a:tailEnd/>
          </a:ln>
        </p:spPr>
      </p:pic>
      <p:pic>
        <p:nvPicPr>
          <p:cNvPr id="8" name="PPTShape_0" descr="S:\EA Admin\Gardyne Holt photos inc staff\School photos Sept 11\_MG_1238.jpg"/>
          <p:cNvPicPr>
            <a:picLocks noChangeAspect="1" noChangeArrowheads="1"/>
          </p:cNvPicPr>
          <p:nvPr>
            <p:custDataLst>
              <p:tags r:id="rId3"/>
            </p:custDataLst>
          </p:nvPr>
        </p:nvPicPr>
        <p:blipFill>
          <a:blip r:embed="rId8" cstate="print"/>
          <a:srcRect/>
          <a:stretch>
            <a:fillRect/>
          </a:stretch>
        </p:blipFill>
        <p:spPr bwMode="auto">
          <a:xfrm>
            <a:off x="971600" y="3429000"/>
            <a:ext cx="3528392" cy="2496046"/>
          </a:xfrm>
          <a:prstGeom prst="rect">
            <a:avLst/>
          </a:prstGeom>
          <a:noFill/>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Entering scores</a:t>
            </a:r>
          </a:p>
        </p:txBody>
      </p:sp>
      <p:pic>
        <p:nvPicPr>
          <p:cNvPr id="22531" name="Picture 2"/>
          <p:cNvPicPr>
            <a:picLocks noGrp="1" noChangeAspect="1" noChangeArrowheads="1"/>
          </p:cNvPicPr>
          <p:nvPr>
            <p:ph idx="1"/>
            <p:custDataLst>
              <p:tags r:id="rId2"/>
            </p:custDataLst>
          </p:nvPr>
        </p:nvPicPr>
        <p:blipFill>
          <a:blip r:embed="rId6" cstate="print"/>
          <a:stretch>
            <a:fillRect/>
          </a:stretch>
        </p:blipFill>
        <p:spPr>
          <a:xfrm>
            <a:off x="971600" y="1988840"/>
            <a:ext cx="7200850" cy="3864575"/>
          </a:xfrm>
          <a:noFill/>
        </p:spPr>
      </p:pic>
      <p:pic>
        <p:nvPicPr>
          <p:cNvPr id="4" name="PPTShape_0"/>
          <p:cNvPicPr>
            <a:picLocks noChangeAspect="1" noChangeArrowheads="1"/>
          </p:cNvPicPr>
          <p:nvPr>
            <p:custDataLst>
              <p:tags r:id="rId3"/>
            </p:custDataLst>
          </p:nvPr>
        </p:nvPicPr>
        <p:blipFill>
          <a:blip r:embed="rId7" cstate="print"/>
          <a:srcRect/>
          <a:stretch>
            <a:fillRect/>
          </a:stretch>
        </p:blipFill>
        <p:spPr bwMode="auto">
          <a:xfrm>
            <a:off x="-36512" y="-136"/>
            <a:ext cx="9289032" cy="404664"/>
          </a:xfrm>
          <a:prstGeom prst="rect">
            <a:avLst/>
          </a:prstGeom>
          <a:noFill/>
          <a:ln w="9525">
            <a:noFill/>
            <a:miter lim="800000"/>
            <a:headEnd/>
            <a:tailEnd/>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Understanding scoring</a:t>
            </a:r>
          </a:p>
        </p:txBody>
      </p:sp>
      <p:sp>
        <p:nvSpPr>
          <p:cNvPr id="23555" name="Content Placeholder 2"/>
          <p:cNvSpPr>
            <a:spLocks noGrp="1"/>
          </p:cNvSpPr>
          <p:nvPr>
            <p:ph idx="1"/>
          </p:nvPr>
        </p:nvSpPr>
        <p:spPr>
          <a:xfrm>
            <a:off x="889248" y="1883914"/>
            <a:ext cx="7283202" cy="4195935"/>
          </a:xfrm>
        </p:spPr>
        <p:txBody>
          <a:bodyPr>
            <a:noAutofit/>
          </a:bodyPr>
          <a:lstStyle/>
          <a:p>
            <a:pPr>
              <a:buClr>
                <a:schemeClr val="tx1"/>
              </a:buClr>
              <a:buFont typeface="Arial" pitchFamily="34" charset="0"/>
              <a:buChar char="•"/>
            </a:pPr>
            <a:r>
              <a:rPr lang="en-NZ" sz="1800" dirty="0">
                <a:latin typeface="Minion Pro" pitchFamily="18" charset="0"/>
              </a:rPr>
              <a:t>The marker allocates a rubric score for each element of writing.</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Rubric scores are converted to scale scores on the e-</a:t>
            </a:r>
            <a:r>
              <a:rPr lang="en-NZ" sz="1800" dirty="0" err="1">
                <a:latin typeface="Minion Pro" pitchFamily="18" charset="0"/>
              </a:rPr>
              <a:t>asTTle</a:t>
            </a:r>
            <a:r>
              <a:rPr lang="en-NZ" sz="1800" dirty="0">
                <a:latin typeface="Minion Pro" pitchFamily="18" charset="0"/>
              </a:rPr>
              <a:t> writing scale.</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Scale scores are also represented as curriculum levels and sub-levels.</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Curriculum sub-levels correspond to a range within the e-</a:t>
            </a:r>
            <a:r>
              <a:rPr lang="en-NZ" sz="1800" dirty="0" err="1">
                <a:latin typeface="Minion Pro" pitchFamily="18" charset="0"/>
              </a:rPr>
              <a:t>asTTle</a:t>
            </a:r>
            <a:r>
              <a:rPr lang="en-NZ" sz="1800" dirty="0">
                <a:latin typeface="Minion Pro" pitchFamily="18" charset="0"/>
              </a:rPr>
              <a:t> writing scale.</a:t>
            </a:r>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Key points when interpreting scores</a:t>
            </a:r>
          </a:p>
        </p:txBody>
      </p:sp>
      <p:sp>
        <p:nvSpPr>
          <p:cNvPr id="24579" name="Content Placeholder 2"/>
          <p:cNvSpPr>
            <a:spLocks noGrp="1"/>
          </p:cNvSpPr>
          <p:nvPr>
            <p:ph idx="1"/>
          </p:nvPr>
        </p:nvSpPr>
        <p:spPr>
          <a:xfrm>
            <a:off x="890140" y="1889938"/>
            <a:ext cx="7282310" cy="4104456"/>
          </a:xfrm>
        </p:spPr>
        <p:txBody>
          <a:bodyPr>
            <a:normAutofit/>
          </a:bodyPr>
          <a:lstStyle/>
          <a:p>
            <a:pPr>
              <a:buClr>
                <a:schemeClr val="tx1"/>
              </a:buClr>
              <a:buFont typeface="Arial" pitchFamily="34" charset="0"/>
              <a:buChar char="•"/>
            </a:pPr>
            <a:r>
              <a:rPr lang="en-NZ" sz="1800" dirty="0">
                <a:latin typeface="Minion Pro" pitchFamily="18" charset="0"/>
              </a:rPr>
              <a:t>Sections 4.1 and 4.2 of the manual provide detailed information on interpreting scores.</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Rubric scores are useful for identifying next learning steps with students.</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Rubric scores should not be used for comparing performance.</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Use scale scores to make decisions based on comparative judgments.</a:t>
            </a:r>
          </a:p>
          <a:p>
            <a:endParaRPr lang="en-NZ" dirty="0"/>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Measurement error</a:t>
            </a:r>
          </a:p>
        </p:txBody>
      </p:sp>
      <p:sp>
        <p:nvSpPr>
          <p:cNvPr id="24579" name="Content Placeholder 2"/>
          <p:cNvSpPr>
            <a:spLocks noGrp="1"/>
          </p:cNvSpPr>
          <p:nvPr>
            <p:ph idx="1"/>
          </p:nvPr>
        </p:nvSpPr>
        <p:spPr>
          <a:xfrm>
            <a:off x="890140" y="1889938"/>
            <a:ext cx="7282310" cy="4104456"/>
          </a:xfrm>
        </p:spPr>
        <p:txBody>
          <a:bodyPr>
            <a:normAutofit/>
          </a:bodyPr>
          <a:lstStyle/>
          <a:p>
            <a:pPr>
              <a:buClr>
                <a:schemeClr val="tx1"/>
              </a:buClr>
              <a:buFont typeface="Arial" pitchFamily="34" charset="0"/>
              <a:buChar char="•"/>
            </a:pPr>
            <a:r>
              <a:rPr lang="en-NZ" sz="1800" dirty="0">
                <a:latin typeface="Minion Pro" pitchFamily="18" charset="0"/>
              </a:rPr>
              <a:t>No measurement can ever be completely precise. Each scale score is estimated within a margin of error.</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The margin of error describes the range of scores within which one can be reasonably confident (70%) that a student’s true achievement lies.</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The margin of error is indicated on the student’s Individual Learning Pathway.</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When interpreting and comparing results, the margin of error should always be taken into consideration.</a:t>
            </a:r>
          </a:p>
          <a:p>
            <a:pPr>
              <a:buClr>
                <a:schemeClr val="tx1"/>
              </a:buClr>
              <a:buFont typeface="Arial" pitchFamily="34" charset="0"/>
              <a:buChar char="•"/>
            </a:pPr>
            <a:endParaRPr lang="en-NZ" sz="1800" dirty="0">
              <a:latin typeface="Minion Pro" pitchFamily="18" charset="0"/>
            </a:endParaRPr>
          </a:p>
          <a:p>
            <a:endParaRPr lang="en-NZ" dirty="0"/>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60030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Reports</a:t>
            </a:r>
          </a:p>
        </p:txBody>
      </p:sp>
      <p:sp>
        <p:nvSpPr>
          <p:cNvPr id="25603" name="Content Placeholder 2"/>
          <p:cNvSpPr>
            <a:spLocks noGrp="1"/>
          </p:cNvSpPr>
          <p:nvPr>
            <p:ph idx="1"/>
          </p:nvPr>
        </p:nvSpPr>
        <p:spPr>
          <a:xfrm>
            <a:off x="899592" y="1871719"/>
            <a:ext cx="7272089" cy="3384375"/>
          </a:xfrm>
        </p:spPr>
        <p:txBody>
          <a:bodyPr>
            <a:noAutofit/>
          </a:bodyPr>
          <a:lstStyle/>
          <a:p>
            <a:pPr>
              <a:buClr>
                <a:schemeClr val="tx1"/>
              </a:buClr>
              <a:buFont typeface="Arial" pitchFamily="34" charset="0"/>
              <a:buChar char="•"/>
            </a:pPr>
            <a:r>
              <a:rPr lang="en-NZ" sz="1800" dirty="0">
                <a:latin typeface="Minion Pro" pitchFamily="18" charset="0"/>
              </a:rPr>
              <a:t>e-</a:t>
            </a:r>
            <a:r>
              <a:rPr lang="en-NZ" sz="1800" dirty="0" err="1">
                <a:latin typeface="Minion Pro" pitchFamily="18" charset="0"/>
              </a:rPr>
              <a:t>asTTle</a:t>
            </a:r>
            <a:r>
              <a:rPr lang="en-NZ" sz="1800" dirty="0">
                <a:latin typeface="Minion Pro" pitchFamily="18" charset="0"/>
              </a:rPr>
              <a:t> provides a range of reports to support teaching and learning.</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There are changes to the the Individual Learning Pathway report (ILP), the Curriculum Levels report, and the Tabular Output report. </a:t>
            </a:r>
            <a:br>
              <a:rPr lang="en-NZ" sz="1800" dirty="0">
                <a:latin typeface="Minion Pro" pitchFamily="18" charset="0"/>
              </a:rPr>
            </a:br>
            <a:endParaRPr lang="en-NZ" sz="1800" b="1" dirty="0">
              <a:latin typeface="Minion Pro" pitchFamily="18" charset="0"/>
            </a:endParaRPr>
          </a:p>
          <a:p>
            <a:pPr>
              <a:buClr>
                <a:schemeClr val="tx1"/>
              </a:buClr>
              <a:buFont typeface="Arial" pitchFamily="34" charset="0"/>
              <a:buChar char="•"/>
            </a:pPr>
            <a:r>
              <a:rPr lang="en-NZ" sz="1800" dirty="0">
                <a:latin typeface="Minion Pro" pitchFamily="18" charset="0"/>
              </a:rPr>
              <a:t>Section 4.3 of the manual gives a detailed description of changes to the reports.</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Information on interpreting the other e-</a:t>
            </a:r>
            <a:r>
              <a:rPr lang="en-NZ" sz="1800" dirty="0" err="1">
                <a:latin typeface="Minion Pro" pitchFamily="18" charset="0"/>
              </a:rPr>
              <a:t>asTTle</a:t>
            </a:r>
            <a:r>
              <a:rPr lang="en-NZ" sz="1800" dirty="0">
                <a:latin typeface="Minion Pro" pitchFamily="18" charset="0"/>
              </a:rPr>
              <a:t> reports can be found in the original online </a:t>
            </a:r>
            <a:r>
              <a:rPr lang="en-NZ" sz="1800" dirty="0">
                <a:latin typeface="Minion Pro" pitchFamily="18" charset="0"/>
                <a:hlinkClick r:id="rId5"/>
              </a:rPr>
              <a:t>e-</a:t>
            </a:r>
            <a:r>
              <a:rPr lang="en-NZ" sz="1800" dirty="0" err="1">
                <a:latin typeface="Minion Pro" pitchFamily="18" charset="0"/>
                <a:hlinkClick r:id="rId5"/>
              </a:rPr>
              <a:t>asTTle</a:t>
            </a:r>
            <a:r>
              <a:rPr lang="en-NZ" sz="1800" dirty="0">
                <a:latin typeface="Minion Pro" pitchFamily="18" charset="0"/>
                <a:hlinkClick r:id="rId5"/>
              </a:rPr>
              <a:t> Educator Manual</a:t>
            </a:r>
            <a:r>
              <a:rPr lang="en-NZ" sz="1800" dirty="0">
                <a:latin typeface="Minion Pro" pitchFamily="18" charset="0"/>
              </a:rPr>
              <a:t> </a:t>
            </a:r>
          </a:p>
        </p:txBody>
      </p:sp>
      <p:pic>
        <p:nvPicPr>
          <p:cNvPr id="4" name="Picture 2"/>
          <p:cNvPicPr>
            <a:picLocks noChangeAspect="1" noChangeArrowheads="1"/>
          </p:cNvPicPr>
          <p:nvPr>
            <p:custDataLst>
              <p:tags r:id="rId2"/>
            </p:custDataLst>
          </p:nvPr>
        </p:nvPicPr>
        <p:blipFill>
          <a:blip r:embed="rId6"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71400"/>
            <a:ext cx="9144000" cy="1556792"/>
          </a:xfrm>
        </p:spPr>
        <p:txBody>
          <a:bodyPr>
            <a:normAutofit/>
          </a:bodyPr>
          <a:lstStyle/>
          <a:p>
            <a:pPr algn="ctr" eaLnBrk="1" hangingPunct="1"/>
            <a:r>
              <a:rPr lang="en-NZ" sz="2800" dirty="0">
                <a:solidFill>
                  <a:srgbClr val="009900"/>
                </a:solidFill>
                <a:latin typeface="Kozuka Gothic Pro B" pitchFamily="34" charset="-128"/>
                <a:ea typeface="Kozuka Gothic Pro B" pitchFamily="34" charset="-128"/>
                <a:cs typeface="Arial" pitchFamily="34" charset="0"/>
              </a:rPr>
              <a:t>Formative use of results</a:t>
            </a:r>
          </a:p>
        </p:txBody>
      </p:sp>
      <p:sp>
        <p:nvSpPr>
          <p:cNvPr id="27651" name="Content Placeholder 2"/>
          <p:cNvSpPr>
            <a:spLocks noGrp="1"/>
          </p:cNvSpPr>
          <p:nvPr>
            <p:ph idx="1"/>
          </p:nvPr>
        </p:nvSpPr>
        <p:spPr>
          <a:xfrm>
            <a:off x="899592" y="1889938"/>
            <a:ext cx="7849567" cy="1872208"/>
          </a:xfrm>
        </p:spPr>
        <p:txBody>
          <a:bodyPr>
            <a:normAutofit/>
          </a:bodyPr>
          <a:lstStyle/>
          <a:p>
            <a:pPr>
              <a:buClr>
                <a:schemeClr val="tx1"/>
              </a:buClr>
              <a:buFont typeface="Arial" pitchFamily="34" charset="0"/>
              <a:buChar char="•"/>
            </a:pPr>
            <a:r>
              <a:rPr lang="en-NZ" sz="1800" dirty="0">
                <a:latin typeface="Minion Pro" pitchFamily="18" charset="0"/>
              </a:rPr>
              <a:t>The purpose of every e-</a:t>
            </a:r>
            <a:r>
              <a:rPr lang="en-NZ" sz="1800" dirty="0" err="1">
                <a:latin typeface="Minion Pro" pitchFamily="18" charset="0"/>
              </a:rPr>
              <a:t>asTTle</a:t>
            </a:r>
            <a:r>
              <a:rPr lang="en-NZ" sz="1800" dirty="0">
                <a:latin typeface="Minion Pro" pitchFamily="18" charset="0"/>
              </a:rPr>
              <a:t> assessment should be to determine what the student now knows and can do, and what they might learn next.</a:t>
            </a:r>
          </a:p>
        </p:txBody>
      </p:sp>
      <p:pic>
        <p:nvPicPr>
          <p:cNvPr id="5" name="Picture 2"/>
          <p:cNvPicPr>
            <a:picLocks noChangeAspect="1" noChangeArrowheads="1"/>
          </p:cNvPicPr>
          <p:nvPr>
            <p:custDataLst>
              <p:tags r:id="rId2"/>
            </p:custDataLst>
          </p:nvPr>
        </p:nvPicPr>
        <p:blipFill>
          <a:blip r:embed="rId6" cstate="print"/>
          <a:srcRect/>
          <a:stretch>
            <a:fillRect/>
          </a:stretch>
        </p:blipFill>
        <p:spPr bwMode="auto">
          <a:xfrm>
            <a:off x="-36512" y="0"/>
            <a:ext cx="9289032" cy="404664"/>
          </a:xfrm>
          <a:prstGeom prst="rect">
            <a:avLst/>
          </a:prstGeom>
          <a:noFill/>
          <a:ln w="9525">
            <a:noFill/>
            <a:miter lim="800000"/>
            <a:headEnd/>
            <a:tailEnd/>
          </a:ln>
        </p:spPr>
      </p:pic>
      <p:pic>
        <p:nvPicPr>
          <p:cNvPr id="6" name="PPTShape_0" descr="S:\Education\AFL Resource Book Development\Competency 6 - Next steps\Photos\exemplars.JPG"/>
          <p:cNvPicPr>
            <a:picLocks noChangeAspect="1" noChangeArrowheads="1"/>
          </p:cNvPicPr>
          <p:nvPr>
            <p:custDataLst>
              <p:tags r:id="rId3"/>
            </p:custDataLst>
          </p:nvPr>
        </p:nvPicPr>
        <p:blipFill>
          <a:blip r:embed="rId7" cstate="print"/>
          <a:srcRect b="22391"/>
          <a:stretch>
            <a:fillRect/>
          </a:stretch>
        </p:blipFill>
        <p:spPr bwMode="auto">
          <a:xfrm>
            <a:off x="2051720" y="2996952"/>
            <a:ext cx="5072112" cy="2952328"/>
          </a:xfrm>
          <a:prstGeom prst="rect">
            <a:avLst/>
          </a:prstGeom>
          <a:noFill/>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171400"/>
            <a:ext cx="9144000" cy="1556792"/>
          </a:xfrm>
        </p:spPr>
        <p:txBody>
          <a:bodyPr>
            <a:normAutofit/>
          </a:bodyPr>
          <a:lstStyle/>
          <a:p>
            <a:pPr algn="ctr" eaLnBrk="1" hangingPunct="1"/>
            <a:r>
              <a:rPr lang="en-NZ" sz="2800" dirty="0">
                <a:solidFill>
                  <a:srgbClr val="009900"/>
                </a:solidFill>
                <a:latin typeface="Kozuka Gothic Pro B" pitchFamily="34" charset="-128"/>
                <a:ea typeface="Kozuka Gothic Pro B" pitchFamily="34" charset="-128"/>
                <a:cs typeface="Arial" pitchFamily="34" charset="0"/>
              </a:rPr>
              <a:t>The individual learning pathway report</a:t>
            </a:r>
          </a:p>
        </p:txBody>
      </p:sp>
      <p:pic>
        <p:nvPicPr>
          <p:cNvPr id="26627" name="Picture 4"/>
          <p:cNvPicPr>
            <a:picLocks noGrp="1" noChangeAspect="1" noChangeArrowheads="1"/>
          </p:cNvPicPr>
          <p:nvPr>
            <p:ph idx="1"/>
            <p:custDataLst>
              <p:tags r:id="rId2"/>
            </p:custDataLst>
          </p:nvPr>
        </p:nvPicPr>
        <p:blipFill>
          <a:blip r:embed="rId6" cstate="print"/>
          <a:stretch>
            <a:fillRect/>
          </a:stretch>
        </p:blipFill>
        <p:spPr>
          <a:xfrm>
            <a:off x="748073" y="1847875"/>
            <a:ext cx="7424377" cy="4389437"/>
          </a:xfrm>
          <a:noFill/>
        </p:spPr>
      </p:pic>
      <p:pic>
        <p:nvPicPr>
          <p:cNvPr id="4" name="Picture 2"/>
          <p:cNvPicPr>
            <a:picLocks noChangeAspect="1" noChangeArrowheads="1"/>
          </p:cNvPicPr>
          <p:nvPr>
            <p:custDataLst>
              <p:tags r:id="rId3"/>
            </p:custDataLst>
          </p:nvPr>
        </p:nvPicPr>
        <p:blipFill>
          <a:blip r:embed="rId7"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Using the ILP report formatively</a:t>
            </a:r>
          </a:p>
        </p:txBody>
      </p:sp>
      <p:pic>
        <p:nvPicPr>
          <p:cNvPr id="5122" name="Picture 2" descr="S:\Education\AFL Classroom photos\2002_Classroom Photos\DSCF0088.JPG"/>
          <p:cNvPicPr>
            <a:picLocks noChangeAspect="1" noChangeArrowheads="1"/>
          </p:cNvPicPr>
          <p:nvPr>
            <p:custDataLst>
              <p:tags r:id="rId2"/>
            </p:custDataLst>
          </p:nvPr>
        </p:nvPicPr>
        <p:blipFill>
          <a:blip r:embed="rId6" cstate="print"/>
          <a:srcRect/>
          <a:stretch>
            <a:fillRect/>
          </a:stretch>
        </p:blipFill>
        <p:spPr bwMode="auto">
          <a:xfrm>
            <a:off x="1475656" y="1988840"/>
            <a:ext cx="6120680" cy="3816424"/>
          </a:xfrm>
          <a:prstGeom prst="rect">
            <a:avLst/>
          </a:prstGeom>
          <a:noFill/>
        </p:spPr>
      </p:pic>
      <p:pic>
        <p:nvPicPr>
          <p:cNvPr id="4" name="PPTShape_0"/>
          <p:cNvPicPr>
            <a:picLocks noChangeAspect="1" noChangeArrowheads="1"/>
          </p:cNvPicPr>
          <p:nvPr>
            <p:custDataLst>
              <p:tags r:id="rId3"/>
            </p:custDataLst>
          </p:nvPr>
        </p:nvPicPr>
        <p:blipFill>
          <a:blip r:embed="rId7"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171400"/>
            <a:ext cx="9144000" cy="1529408"/>
          </a:xfrm>
        </p:spPr>
        <p:txBody>
          <a:bodyPr>
            <a:normAutofit/>
          </a:bodyPr>
          <a:lstStyle/>
          <a:p>
            <a:pPr algn="ctr" eaLnBrk="1" hangingPunct="1"/>
            <a:r>
              <a:rPr lang="en-NZ" sz="2800" dirty="0">
                <a:solidFill>
                  <a:srgbClr val="009900"/>
                </a:solidFill>
                <a:latin typeface="Kozuka Gothic Pro B" pitchFamily="34" charset="-128"/>
                <a:ea typeface="Kozuka Gothic Pro B" pitchFamily="34" charset="-128"/>
                <a:cs typeface="Arial" pitchFamily="34" charset="0"/>
              </a:rPr>
              <a:t>Overview of e-</a:t>
            </a:r>
            <a:r>
              <a:rPr lang="en-NZ" sz="2800" dirty="0" err="1">
                <a:solidFill>
                  <a:srgbClr val="009900"/>
                </a:solidFill>
                <a:latin typeface="Kozuka Gothic Pro B" pitchFamily="34" charset="-128"/>
                <a:ea typeface="Kozuka Gothic Pro B" pitchFamily="34" charset="-128"/>
                <a:cs typeface="Arial" pitchFamily="34" charset="0"/>
              </a:rPr>
              <a:t>asTTle</a:t>
            </a:r>
            <a:r>
              <a:rPr lang="en-NZ" sz="2800" dirty="0">
                <a:solidFill>
                  <a:srgbClr val="009900"/>
                </a:solidFill>
                <a:latin typeface="Kozuka Gothic Pro B" pitchFamily="34" charset="-128"/>
                <a:ea typeface="Kozuka Gothic Pro B" pitchFamily="34" charset="-128"/>
                <a:cs typeface="Arial" pitchFamily="34" charset="0"/>
              </a:rPr>
              <a:t> Writing (revised)</a:t>
            </a:r>
          </a:p>
        </p:txBody>
      </p:sp>
      <p:sp>
        <p:nvSpPr>
          <p:cNvPr id="4099" name="Content Placeholder 2"/>
          <p:cNvSpPr>
            <a:spLocks noGrp="1"/>
          </p:cNvSpPr>
          <p:nvPr>
            <p:ph idx="1"/>
          </p:nvPr>
        </p:nvSpPr>
        <p:spPr>
          <a:xfrm>
            <a:off x="878904" y="1885165"/>
            <a:ext cx="7293546" cy="4032448"/>
          </a:xfrm>
        </p:spPr>
        <p:txBody>
          <a:bodyPr>
            <a:normAutofit fontScale="92500" lnSpcReduction="10000"/>
          </a:bodyPr>
          <a:lstStyle/>
          <a:p>
            <a:pPr eaLnBrk="1" hangingPunct="1">
              <a:buClr>
                <a:schemeClr val="tx1"/>
              </a:buClr>
              <a:buFont typeface="Arial" pitchFamily="34" charset="0"/>
              <a:buChar char="•"/>
            </a:pPr>
            <a:r>
              <a:rPr lang="en-NZ" sz="1800" dirty="0">
                <a:latin typeface="Minion Pro" pitchFamily="18" charset="0"/>
              </a:rPr>
              <a:t>The tool assesses writing from Years 1-10.</a:t>
            </a:r>
            <a:br>
              <a:rPr lang="en-NZ" sz="1800" dirty="0">
                <a:latin typeface="Minion Pro" pitchFamily="18" charset="0"/>
              </a:rPr>
            </a:br>
            <a:endParaRPr lang="en-NZ" sz="1800" dirty="0">
              <a:latin typeface="Minion Pro" pitchFamily="18" charset="0"/>
            </a:endParaRPr>
          </a:p>
          <a:p>
            <a:pPr eaLnBrk="1" hangingPunct="1">
              <a:buClr>
                <a:schemeClr val="tx1"/>
              </a:buClr>
              <a:buFont typeface="Arial" pitchFamily="34" charset="0"/>
              <a:buChar char="•"/>
            </a:pPr>
            <a:r>
              <a:rPr lang="en-NZ" sz="1800" dirty="0">
                <a:latin typeface="Minion Pro" pitchFamily="18" charset="0"/>
              </a:rPr>
              <a:t>It assesses students’ ability to write continuous text over 40 minutes.</a:t>
            </a:r>
            <a:br>
              <a:rPr lang="en-NZ" sz="1800" dirty="0">
                <a:latin typeface="Minion Pro" pitchFamily="18" charset="0"/>
              </a:rPr>
            </a:br>
            <a:endParaRPr lang="en-NZ" sz="1800" dirty="0">
              <a:latin typeface="Minion Pro" pitchFamily="18" charset="0"/>
            </a:endParaRPr>
          </a:p>
          <a:p>
            <a:pPr eaLnBrk="1" hangingPunct="1">
              <a:buClr>
                <a:schemeClr val="tx1"/>
              </a:buClr>
              <a:buFont typeface="Arial" pitchFamily="34" charset="0"/>
              <a:buChar char="•"/>
            </a:pPr>
            <a:r>
              <a:rPr lang="en-NZ" sz="1800" dirty="0">
                <a:latin typeface="Minion Pro" pitchFamily="18" charset="0"/>
              </a:rPr>
              <a:t>Markers use a rubric to score against seven elements.</a:t>
            </a:r>
            <a:br>
              <a:rPr lang="en-NZ" sz="1800" dirty="0">
                <a:latin typeface="Minion Pro" pitchFamily="18" charset="0"/>
              </a:rPr>
            </a:br>
            <a:endParaRPr lang="en-NZ" sz="1800" dirty="0">
              <a:latin typeface="Minion Pro" pitchFamily="18" charset="0"/>
            </a:endParaRPr>
          </a:p>
          <a:p>
            <a:pPr eaLnBrk="1" hangingPunct="1">
              <a:buClr>
                <a:schemeClr val="tx1"/>
              </a:buClr>
              <a:buFont typeface="Arial" pitchFamily="34" charset="0"/>
              <a:buChar char="•"/>
            </a:pPr>
            <a:r>
              <a:rPr lang="en-NZ" sz="1800" dirty="0">
                <a:latin typeface="Minion Pro" pitchFamily="18" charset="0"/>
              </a:rPr>
              <a:t>The tool converts teacher marking into scaled scores and curriculum levels.</a:t>
            </a:r>
            <a:br>
              <a:rPr lang="en-NZ" sz="1800" dirty="0">
                <a:latin typeface="Minion Pro" pitchFamily="18" charset="0"/>
              </a:rPr>
            </a:br>
            <a:endParaRPr lang="en-NZ" sz="1800" dirty="0">
              <a:latin typeface="Minion Pro" pitchFamily="18" charset="0"/>
            </a:endParaRPr>
          </a:p>
          <a:p>
            <a:pPr eaLnBrk="1" hangingPunct="1">
              <a:buClr>
                <a:schemeClr val="tx1"/>
              </a:buClr>
              <a:buFont typeface="Arial" pitchFamily="34" charset="0"/>
              <a:buChar char="•"/>
            </a:pPr>
            <a:r>
              <a:rPr lang="en-NZ" sz="1800" dirty="0">
                <a:latin typeface="Minion Pro" pitchFamily="18" charset="0"/>
              </a:rPr>
              <a:t>Reports provide information for students, teachers and school leaders. </a:t>
            </a:r>
            <a:br>
              <a:rPr lang="en-NZ" sz="1800" dirty="0">
                <a:latin typeface="Minion Pro" pitchFamily="18" charset="0"/>
              </a:rPr>
            </a:br>
            <a:endParaRPr lang="en-NZ" sz="1800" dirty="0">
              <a:latin typeface="Minion Pro" pitchFamily="18" charset="0"/>
            </a:endParaRPr>
          </a:p>
          <a:p>
            <a:pPr eaLnBrk="1" hangingPunct="1">
              <a:buClr>
                <a:schemeClr val="tx1"/>
              </a:buClr>
              <a:buFont typeface="Arial" pitchFamily="34" charset="0"/>
              <a:buChar char="•"/>
            </a:pPr>
            <a:r>
              <a:rPr lang="en-NZ" sz="1800" dirty="0">
                <a:latin typeface="Minion Pro" pitchFamily="18" charset="0"/>
              </a:rPr>
              <a:t>Results should be used in conjunction with other evidence to track achievement and progress.</a:t>
            </a:r>
          </a:p>
          <a:p>
            <a:pPr eaLnBrk="1" hangingPunct="1"/>
            <a:endParaRPr lang="en-NZ" sz="1800" dirty="0"/>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72781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Using the marking rubric formatively</a:t>
            </a:r>
          </a:p>
        </p:txBody>
      </p:sp>
      <p:pic>
        <p:nvPicPr>
          <p:cNvPr id="7170" name="Picture 2"/>
          <p:cNvPicPr>
            <a:picLocks noChangeAspect="1" noChangeArrowheads="1"/>
          </p:cNvPicPr>
          <p:nvPr>
            <p:custDataLst>
              <p:tags r:id="rId2"/>
            </p:custDataLst>
          </p:nvPr>
        </p:nvPicPr>
        <p:blipFill>
          <a:blip r:embed="rId6" cstate="print"/>
          <a:srcRect/>
          <a:stretch>
            <a:fillRect/>
          </a:stretch>
        </p:blipFill>
        <p:spPr bwMode="auto">
          <a:xfrm rot="5400000">
            <a:off x="2123727" y="44623"/>
            <a:ext cx="4824535" cy="8136905"/>
          </a:xfrm>
          <a:prstGeom prst="rect">
            <a:avLst/>
          </a:prstGeom>
          <a:noFill/>
          <a:ln w="9525">
            <a:noFill/>
            <a:miter lim="800000"/>
            <a:headEnd/>
            <a:tailEnd/>
          </a:ln>
        </p:spPr>
      </p:pic>
      <p:pic>
        <p:nvPicPr>
          <p:cNvPr id="4" name="PPTShape_0"/>
          <p:cNvPicPr>
            <a:picLocks noChangeAspect="1" noChangeArrowheads="1"/>
          </p:cNvPicPr>
          <p:nvPr>
            <p:custDataLst>
              <p:tags r:id="rId3"/>
            </p:custDataLst>
          </p:nvPr>
        </p:nvPicPr>
        <p:blipFill>
          <a:blip r:embed="rId7"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The What Next profile</a:t>
            </a:r>
          </a:p>
        </p:txBody>
      </p:sp>
      <p:pic>
        <p:nvPicPr>
          <p:cNvPr id="2" name="Content Placeholder 1"/>
          <p:cNvPicPr>
            <a:picLocks noGrp="1" noChangeAspect="1"/>
          </p:cNvPicPr>
          <p:nvPr>
            <p:ph idx="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99592" y="1897063"/>
            <a:ext cx="7488832" cy="4412257"/>
          </a:xfrm>
        </p:spPr>
      </p:pic>
      <p:pic>
        <p:nvPicPr>
          <p:cNvPr id="4" name="Picture 2"/>
          <p:cNvPicPr>
            <a:picLocks noChangeAspect="1" noChangeArrowheads="1"/>
          </p:cNvPicPr>
          <p:nvPr>
            <p:custDataLst>
              <p:tags r:id="rId3"/>
            </p:custDataLst>
          </p:nvPr>
        </p:nvPicPr>
        <p:blipFill>
          <a:blip r:embed="rId7"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171400"/>
            <a:ext cx="9144000" cy="1556792"/>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Using all reports formatively</a:t>
            </a:r>
          </a:p>
        </p:txBody>
      </p:sp>
      <p:sp>
        <p:nvSpPr>
          <p:cNvPr id="31747" name="Content Placeholder 2"/>
          <p:cNvSpPr>
            <a:spLocks noGrp="1"/>
          </p:cNvSpPr>
          <p:nvPr>
            <p:ph idx="1"/>
          </p:nvPr>
        </p:nvSpPr>
        <p:spPr>
          <a:xfrm>
            <a:off x="899542" y="1889938"/>
            <a:ext cx="7272908" cy="3960440"/>
          </a:xfrm>
        </p:spPr>
        <p:txBody>
          <a:bodyPr>
            <a:noAutofit/>
          </a:bodyPr>
          <a:lstStyle/>
          <a:p>
            <a:pPr>
              <a:buClr>
                <a:schemeClr val="tx1"/>
              </a:buClr>
              <a:buFont typeface="Arial" pitchFamily="34" charset="0"/>
              <a:buChar char="•"/>
            </a:pPr>
            <a:r>
              <a:rPr lang="en-NZ" sz="1800" dirty="0">
                <a:latin typeface="Minion Pro" pitchFamily="18" charset="0"/>
              </a:rPr>
              <a:t>The Console report</a:t>
            </a:r>
          </a:p>
          <a:p>
            <a:pPr>
              <a:buClr>
                <a:schemeClr val="tx1"/>
              </a:buClr>
              <a:buFont typeface="Arial" pitchFamily="34" charset="0"/>
              <a:buChar char="•"/>
            </a:pPr>
            <a:r>
              <a:rPr lang="en-NZ" sz="1800" dirty="0">
                <a:latin typeface="Minion Pro" pitchFamily="18" charset="0"/>
              </a:rPr>
              <a:t>The Group Learning Pathway report</a:t>
            </a:r>
          </a:p>
          <a:p>
            <a:pPr>
              <a:buClr>
                <a:schemeClr val="tx1"/>
              </a:buClr>
              <a:buFont typeface="Arial" pitchFamily="34" charset="0"/>
              <a:buChar char="•"/>
            </a:pPr>
            <a:r>
              <a:rPr lang="en-NZ" sz="1800" dirty="0">
                <a:latin typeface="Minion Pro" pitchFamily="18" charset="0"/>
              </a:rPr>
              <a:t>The Individual Learning Pathway report</a:t>
            </a:r>
          </a:p>
          <a:p>
            <a:pPr>
              <a:buClr>
                <a:schemeClr val="tx1"/>
              </a:buClr>
              <a:buFont typeface="Arial" pitchFamily="34" charset="0"/>
              <a:buChar char="•"/>
            </a:pPr>
            <a:r>
              <a:rPr lang="en-NZ" sz="1800" dirty="0">
                <a:latin typeface="Minion Pro" pitchFamily="18" charset="0"/>
              </a:rPr>
              <a:t>The Curriculum Levels report</a:t>
            </a:r>
          </a:p>
          <a:p>
            <a:pPr>
              <a:buClr>
                <a:schemeClr val="tx1"/>
              </a:buClr>
              <a:buFont typeface="Arial" pitchFamily="34" charset="0"/>
              <a:buChar char="•"/>
            </a:pPr>
            <a:r>
              <a:rPr lang="en-NZ" sz="1800" dirty="0">
                <a:latin typeface="Minion Pro" pitchFamily="18" charset="0"/>
              </a:rPr>
              <a:t>The Tabular Output report</a:t>
            </a:r>
          </a:p>
          <a:p>
            <a:pPr>
              <a:buClr>
                <a:schemeClr val="tx1"/>
              </a:buClr>
              <a:buFont typeface="Arial" pitchFamily="34" charset="0"/>
              <a:buChar char="•"/>
            </a:pPr>
            <a:r>
              <a:rPr lang="en-NZ" sz="1800" dirty="0">
                <a:latin typeface="Minion Pro" pitchFamily="18" charset="0"/>
              </a:rPr>
              <a:t>The Progress Report</a:t>
            </a:r>
          </a:p>
          <a:p>
            <a:pPr>
              <a:buClr>
                <a:schemeClr val="tx1"/>
              </a:buClr>
              <a:buFont typeface="Arial" pitchFamily="34" charset="0"/>
              <a:buChar char="•"/>
            </a:pPr>
            <a:r>
              <a:rPr lang="en-NZ" sz="1800" dirty="0">
                <a:latin typeface="Minion Pro" pitchFamily="18" charset="0"/>
              </a:rPr>
              <a:t>The What Next profile</a:t>
            </a:r>
          </a:p>
          <a:p>
            <a:pPr marL="0" indent="0">
              <a:buNone/>
            </a:pPr>
            <a:endParaRPr lang="en-NZ" sz="1800" dirty="0">
              <a:latin typeface="Minion Pro" pitchFamily="18" charset="0"/>
            </a:endParaRPr>
          </a:p>
          <a:p>
            <a:pPr marL="0" indent="0">
              <a:buNone/>
            </a:pPr>
            <a:r>
              <a:rPr lang="en-NZ" sz="1800" dirty="0">
                <a:latin typeface="Minion Pro" pitchFamily="18" charset="0"/>
              </a:rPr>
              <a:t>Each of these reports can formatively support teaching and learning. Sharing the information with students helps them to set goals and take responsibility for their own learning.</a:t>
            </a:r>
          </a:p>
          <a:p>
            <a:pPr>
              <a:buNone/>
            </a:pPr>
            <a:endParaRPr lang="en-NZ" sz="1800" dirty="0">
              <a:latin typeface="Minion Pro" pitchFamily="18" charset="0"/>
            </a:endParaRPr>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24608"/>
            <a:ext cx="9144000" cy="1565376"/>
          </a:xfrm>
        </p:spPr>
        <p:txBody>
          <a:bodyPr>
            <a:normAutofit/>
          </a:bodyPr>
          <a:lstStyle/>
          <a:p>
            <a:pPr algn="ctr" eaLnBrk="1" hangingPunct="1"/>
            <a:r>
              <a:rPr lang="en-NZ" sz="2800" dirty="0">
                <a:solidFill>
                  <a:srgbClr val="009900"/>
                </a:solidFill>
                <a:latin typeface="Kozuka Gothic Pro B" pitchFamily="34" charset="-128"/>
                <a:ea typeface="Kozuka Gothic Pro B" pitchFamily="34" charset="-128"/>
                <a:cs typeface="Arial" pitchFamily="34" charset="0"/>
              </a:rPr>
              <a:t>Key Changes</a:t>
            </a:r>
          </a:p>
        </p:txBody>
      </p:sp>
      <p:sp>
        <p:nvSpPr>
          <p:cNvPr id="5123" name="Content Placeholder 2"/>
          <p:cNvSpPr>
            <a:spLocks noGrp="1"/>
          </p:cNvSpPr>
          <p:nvPr>
            <p:ph idx="1"/>
          </p:nvPr>
        </p:nvSpPr>
        <p:spPr>
          <a:xfrm>
            <a:off x="899592" y="1871718"/>
            <a:ext cx="7690048" cy="3672408"/>
          </a:xfrm>
        </p:spPr>
        <p:txBody>
          <a:bodyPr>
            <a:normAutofit/>
          </a:bodyPr>
          <a:lstStyle/>
          <a:p>
            <a:pPr>
              <a:buClr>
                <a:schemeClr val="tx1"/>
              </a:buClr>
              <a:buFont typeface="Arial" pitchFamily="34" charset="0"/>
              <a:buChar char="•"/>
            </a:pPr>
            <a:r>
              <a:rPr lang="en-NZ" sz="1800" dirty="0">
                <a:latin typeface="Minion Pro" pitchFamily="18" charset="0"/>
              </a:rPr>
              <a:t>Scope of the tool</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Writing assessment prompts and purposes</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Marking rubric</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Annotated exemplars</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Measurement scale</a:t>
            </a:r>
          </a:p>
          <a:p>
            <a:pPr>
              <a:buClr>
                <a:schemeClr val="tx1"/>
              </a:buClr>
              <a:buFont typeface="Arial" pitchFamily="34" charset="0"/>
              <a:buChar char="•"/>
            </a:pP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Report information and formats</a:t>
            </a:r>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216024"/>
            <a:ext cx="9144000" cy="1556792"/>
          </a:xfrm>
        </p:spPr>
        <p:txBody>
          <a:bodyPr>
            <a:normAutofit/>
          </a:bodyPr>
          <a:lstStyle/>
          <a:p>
            <a:pPr algn="ctr" eaLnBrk="1" hangingPunct="1"/>
            <a:r>
              <a:rPr lang="en-NZ" sz="2800" dirty="0">
                <a:solidFill>
                  <a:srgbClr val="009900"/>
                </a:solidFill>
                <a:latin typeface="Kozuka Gothic Pro B" pitchFamily="34" charset="-128"/>
                <a:ea typeface="Kozuka Gothic Pro B" pitchFamily="34" charset="-128"/>
                <a:cs typeface="Arial" pitchFamily="34" charset="0"/>
              </a:rPr>
              <a:t>Scope of the tool</a:t>
            </a:r>
          </a:p>
        </p:txBody>
      </p:sp>
      <p:sp>
        <p:nvSpPr>
          <p:cNvPr id="6147" name="Content Placeholder 2"/>
          <p:cNvSpPr>
            <a:spLocks noGrp="1"/>
          </p:cNvSpPr>
          <p:nvPr>
            <p:ph idx="1"/>
          </p:nvPr>
        </p:nvSpPr>
        <p:spPr>
          <a:xfrm>
            <a:off x="878854" y="1871718"/>
            <a:ext cx="7293546" cy="2232247"/>
          </a:xfrm>
        </p:spPr>
        <p:txBody>
          <a:bodyPr>
            <a:normAutofit/>
          </a:bodyPr>
          <a:lstStyle/>
          <a:p>
            <a:pPr>
              <a:buClr>
                <a:schemeClr val="tx1"/>
              </a:buClr>
              <a:buFont typeface="Arial" pitchFamily="34" charset="0"/>
              <a:buChar char="•"/>
            </a:pPr>
            <a:r>
              <a:rPr lang="en-NZ" sz="1800" dirty="0">
                <a:latin typeface="Minion Pro" pitchFamily="18" charset="0"/>
              </a:rPr>
              <a:t>The tool can now be used to assess writing from students in Year 1 through to Year 10. The previous version assessed from Year 4 to Year 10.</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In order to be assessed accurately by the new  tool, students should be able to write at least one or two simple ideas. </a:t>
            </a:r>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71400"/>
            <a:ext cx="9144000" cy="1556792"/>
          </a:xfrm>
        </p:spPr>
        <p:txBody>
          <a:bodyPr>
            <a:normAutofit/>
          </a:bodyPr>
          <a:lstStyle/>
          <a:p>
            <a:pPr algn="ctr" eaLnBrk="1" hangingPunct="1"/>
            <a:r>
              <a:rPr lang="en-NZ" sz="2800" dirty="0">
                <a:solidFill>
                  <a:srgbClr val="009900"/>
                </a:solidFill>
                <a:latin typeface="Kozuka Gothic Pro B" pitchFamily="34" charset="-128"/>
                <a:ea typeface="Kozuka Gothic Pro B" pitchFamily="34" charset="-128"/>
              </a:rPr>
              <a:t>Prompts and purposes</a:t>
            </a:r>
          </a:p>
        </p:txBody>
      </p:sp>
      <p:sp>
        <p:nvSpPr>
          <p:cNvPr id="7171" name="Content Placeholder 2"/>
          <p:cNvSpPr>
            <a:spLocks noGrp="1"/>
          </p:cNvSpPr>
          <p:nvPr>
            <p:ph idx="1"/>
          </p:nvPr>
        </p:nvSpPr>
        <p:spPr>
          <a:xfrm>
            <a:off x="878904" y="1890608"/>
            <a:ext cx="7293546" cy="4247802"/>
          </a:xfrm>
        </p:spPr>
        <p:txBody>
          <a:bodyPr>
            <a:normAutofit/>
          </a:bodyPr>
          <a:lstStyle/>
          <a:p>
            <a:pPr>
              <a:buClr>
                <a:schemeClr val="tx1"/>
              </a:buClr>
              <a:buFont typeface="Arial" pitchFamily="34" charset="0"/>
              <a:buChar char="•"/>
            </a:pPr>
            <a:r>
              <a:rPr lang="en-NZ" sz="1800" dirty="0">
                <a:latin typeface="Minion Pro" pitchFamily="18" charset="0"/>
              </a:rPr>
              <a:t>The tool emphasises ‘prompts’ rather than ‘tasks’.</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20 open-ended  prompts encourage students to choose subject matter relevant to their experience.</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There is a range of prompts for younger or older students.</a:t>
            </a:r>
            <a:br>
              <a:rPr lang="en-NZ" sz="1800" dirty="0">
                <a:latin typeface="Minion Pro" pitchFamily="18" charset="0"/>
              </a:rPr>
            </a:br>
            <a:endParaRPr lang="en-NZ" sz="1800" dirty="0">
              <a:latin typeface="Minion Pro" pitchFamily="18" charset="0"/>
            </a:endParaRPr>
          </a:p>
          <a:p>
            <a:pPr>
              <a:buClr>
                <a:schemeClr val="tx1"/>
              </a:buClr>
              <a:buFont typeface="Arial" pitchFamily="34" charset="0"/>
              <a:buChar char="•"/>
            </a:pPr>
            <a:r>
              <a:rPr lang="en-NZ" sz="1800" dirty="0">
                <a:latin typeface="Minion Pro" pitchFamily="18" charset="0"/>
              </a:rPr>
              <a:t>There are now five writing purposes, relevant to writing across the curriculum areas.</a:t>
            </a:r>
          </a:p>
          <a:p>
            <a:pPr eaLnBrk="1" hangingPunct="1"/>
            <a:endParaRPr lang="en-NZ" sz="2400" dirty="0">
              <a:latin typeface="+mj-lt"/>
            </a:endParaRPr>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171400"/>
            <a:ext cx="9144000" cy="1556792"/>
          </a:xfrm>
        </p:spPr>
        <p:txBody>
          <a:bodyPr>
            <a:normAutofit/>
          </a:bodyPr>
          <a:lstStyle/>
          <a:p>
            <a:pPr algn="ctr" eaLnBrk="1" hangingPunct="1"/>
            <a:r>
              <a:rPr lang="en-NZ" sz="2800" dirty="0">
                <a:solidFill>
                  <a:srgbClr val="009900"/>
                </a:solidFill>
                <a:latin typeface="Kozuka Gothic Pro B" pitchFamily="34" charset="-128"/>
                <a:ea typeface="Kozuka Gothic Pro B" pitchFamily="34" charset="-128"/>
                <a:cs typeface="Arial" pitchFamily="34" charset="0"/>
              </a:rPr>
              <a:t>Rubric</a:t>
            </a:r>
          </a:p>
        </p:txBody>
      </p:sp>
      <p:sp>
        <p:nvSpPr>
          <p:cNvPr id="8195" name="Content Placeholder 2"/>
          <p:cNvSpPr>
            <a:spLocks noGrp="1"/>
          </p:cNvSpPr>
          <p:nvPr>
            <p:ph idx="1"/>
          </p:nvPr>
        </p:nvSpPr>
        <p:spPr>
          <a:xfrm>
            <a:off x="878904" y="1916832"/>
            <a:ext cx="7365504" cy="4752528"/>
          </a:xfrm>
        </p:spPr>
        <p:txBody>
          <a:bodyPr>
            <a:normAutofit/>
          </a:bodyPr>
          <a:lstStyle/>
          <a:p>
            <a:pPr>
              <a:lnSpc>
                <a:spcPct val="90000"/>
              </a:lnSpc>
              <a:buClr>
                <a:schemeClr val="tx1"/>
              </a:buClr>
              <a:buFont typeface="Arial" pitchFamily="34" charset="0"/>
              <a:buChar char="•"/>
            </a:pPr>
            <a:r>
              <a:rPr lang="en-NZ" sz="1800" dirty="0">
                <a:latin typeface="Minion Pro" pitchFamily="18" charset="0"/>
              </a:rPr>
              <a:t>There is now one rubric for all writing purposes.</a:t>
            </a:r>
            <a:br>
              <a:rPr lang="en-NZ" sz="1800" dirty="0">
                <a:latin typeface="Minion Pro" pitchFamily="18" charset="0"/>
              </a:rPr>
            </a:br>
            <a:endParaRPr lang="en-NZ" sz="1800" dirty="0">
              <a:latin typeface="Minion Pro" pitchFamily="18" charset="0"/>
            </a:endParaRPr>
          </a:p>
          <a:p>
            <a:pPr>
              <a:lnSpc>
                <a:spcPct val="90000"/>
              </a:lnSpc>
              <a:buClr>
                <a:schemeClr val="tx1"/>
              </a:buClr>
              <a:buFont typeface="Arial" pitchFamily="34" charset="0"/>
              <a:buChar char="•"/>
            </a:pPr>
            <a:r>
              <a:rPr lang="en-NZ" sz="1800" dirty="0">
                <a:latin typeface="Minion Pro" pitchFamily="18" charset="0"/>
              </a:rPr>
              <a:t>There are seven elements of writing, similar to those in the previous version but with changes that require a shift in thinking by teachers.</a:t>
            </a:r>
            <a:br>
              <a:rPr lang="en-NZ" sz="1800" dirty="0">
                <a:latin typeface="Minion Pro" pitchFamily="18" charset="0"/>
              </a:rPr>
            </a:br>
            <a:endParaRPr lang="en-NZ" sz="1800" dirty="0">
              <a:latin typeface="Minion Pro" pitchFamily="18" charset="0"/>
            </a:endParaRPr>
          </a:p>
          <a:p>
            <a:pPr>
              <a:lnSpc>
                <a:spcPct val="90000"/>
              </a:lnSpc>
              <a:buClr>
                <a:schemeClr val="tx1"/>
              </a:buClr>
              <a:buFont typeface="Arial" pitchFamily="34" charset="0"/>
              <a:buChar char="•"/>
              <a:tabLst>
                <a:tab pos="7261225" algn="l"/>
              </a:tabLst>
            </a:pPr>
            <a:r>
              <a:rPr lang="en-NZ" sz="1800" dirty="0">
                <a:latin typeface="Minion Pro" pitchFamily="18" charset="0"/>
              </a:rPr>
              <a:t>The rubric has been developed from the NZ Curriculum, the Literacy Learning Progressions, and an analysis of student responses to writing prompts.</a:t>
            </a:r>
            <a:br>
              <a:rPr lang="en-NZ" sz="1800" dirty="0">
                <a:latin typeface="Minion Pro" pitchFamily="18" charset="0"/>
              </a:rPr>
            </a:br>
            <a:endParaRPr lang="en-NZ" sz="1800" dirty="0">
              <a:latin typeface="Minion Pro" pitchFamily="18" charset="0"/>
            </a:endParaRPr>
          </a:p>
          <a:p>
            <a:pPr>
              <a:lnSpc>
                <a:spcPct val="90000"/>
              </a:lnSpc>
              <a:buClr>
                <a:schemeClr val="tx1"/>
              </a:buClr>
              <a:buFont typeface="Arial" pitchFamily="34" charset="0"/>
              <a:buChar char="•"/>
            </a:pPr>
            <a:r>
              <a:rPr lang="en-NZ" sz="1800" dirty="0">
                <a:latin typeface="Minion Pro" pitchFamily="18" charset="0"/>
              </a:rPr>
              <a:t>There is a range of achievement categories (rubric scores) on a continuum from R1 to R6 or R7 for each element. </a:t>
            </a:r>
          </a:p>
          <a:p>
            <a:pPr eaLnBrk="1" hangingPunct="1">
              <a:lnSpc>
                <a:spcPct val="90000"/>
              </a:lnSpc>
            </a:pPr>
            <a:endParaRPr lang="en-NZ" sz="1800" dirty="0">
              <a:latin typeface="Minion Pro" pitchFamily="18" charset="0"/>
            </a:endParaRPr>
          </a:p>
          <a:p>
            <a:pPr eaLnBrk="1" hangingPunct="1">
              <a:lnSpc>
                <a:spcPct val="90000"/>
              </a:lnSpc>
            </a:pPr>
            <a:endParaRPr lang="en-NZ" sz="1800" dirty="0">
              <a:latin typeface="Minion Pro" pitchFamily="18" charset="0"/>
            </a:endParaRPr>
          </a:p>
          <a:p>
            <a:pPr eaLnBrk="1" hangingPunct="1">
              <a:lnSpc>
                <a:spcPct val="90000"/>
              </a:lnSpc>
            </a:pPr>
            <a:endParaRPr lang="en-NZ" sz="1800" dirty="0">
              <a:latin typeface="Minion Pro" pitchFamily="18" charset="0"/>
            </a:endParaRPr>
          </a:p>
          <a:p>
            <a:pPr eaLnBrk="1" hangingPunct="1">
              <a:lnSpc>
                <a:spcPct val="90000"/>
              </a:lnSpc>
            </a:pPr>
            <a:endParaRPr lang="en-NZ" sz="1800" dirty="0">
              <a:latin typeface="Minion Pro" pitchFamily="18" charset="0"/>
            </a:endParaRPr>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171400"/>
            <a:ext cx="9144000" cy="1556792"/>
          </a:xfrm>
        </p:spPr>
        <p:txBody>
          <a:bodyPr>
            <a:normAutofit/>
          </a:bodyPr>
          <a:lstStyle/>
          <a:p>
            <a:pPr algn="ctr" eaLnBrk="1" hangingPunct="1"/>
            <a:r>
              <a:rPr lang="en-NZ" sz="2800" dirty="0">
                <a:solidFill>
                  <a:srgbClr val="009900"/>
                </a:solidFill>
                <a:latin typeface="Kozuka Gothic Pro B" pitchFamily="34" charset="-128"/>
                <a:ea typeface="Kozuka Gothic Pro B" pitchFamily="34" charset="-128"/>
                <a:cs typeface="Arial" pitchFamily="34" charset="0"/>
              </a:rPr>
              <a:t>Annotated exemplars</a:t>
            </a:r>
          </a:p>
        </p:txBody>
      </p:sp>
      <p:sp>
        <p:nvSpPr>
          <p:cNvPr id="9219" name="Content Placeholder 2"/>
          <p:cNvSpPr>
            <a:spLocks noGrp="1"/>
          </p:cNvSpPr>
          <p:nvPr>
            <p:ph idx="1"/>
          </p:nvPr>
        </p:nvSpPr>
        <p:spPr>
          <a:xfrm>
            <a:off x="878904" y="1890037"/>
            <a:ext cx="7293546" cy="4464397"/>
          </a:xfrm>
        </p:spPr>
        <p:txBody>
          <a:bodyPr>
            <a:normAutofit/>
          </a:bodyPr>
          <a:lstStyle/>
          <a:p>
            <a:pPr eaLnBrk="1" hangingPunct="1">
              <a:buClr>
                <a:schemeClr val="tx1"/>
              </a:buClr>
              <a:buFont typeface="Arial" pitchFamily="34" charset="0"/>
              <a:buChar char="•"/>
            </a:pPr>
            <a:r>
              <a:rPr lang="en-NZ" sz="1800" dirty="0">
                <a:latin typeface="Minion Pro" pitchFamily="18" charset="0"/>
              </a:rPr>
              <a:t>There are 76 new annotated exemplars.</a:t>
            </a:r>
            <a:br>
              <a:rPr lang="en-NZ" sz="1800" dirty="0">
                <a:latin typeface="Minion Pro" pitchFamily="18" charset="0"/>
              </a:rPr>
            </a:br>
            <a:endParaRPr lang="en-NZ" sz="1800" dirty="0">
              <a:latin typeface="Minion Pro" pitchFamily="18" charset="0"/>
            </a:endParaRPr>
          </a:p>
          <a:p>
            <a:pPr eaLnBrk="1" hangingPunct="1">
              <a:buClr>
                <a:schemeClr val="tx1"/>
              </a:buClr>
              <a:buFont typeface="Arial" pitchFamily="34" charset="0"/>
              <a:buChar char="•"/>
            </a:pPr>
            <a:r>
              <a:rPr lang="en-NZ" sz="1800" dirty="0">
                <a:latin typeface="Minion Pro" pitchFamily="18" charset="0"/>
              </a:rPr>
              <a:t>They include specific exemplars to accompany each writing prompt and a set of generic exemplars.</a:t>
            </a:r>
            <a:br>
              <a:rPr lang="en-NZ" sz="1800" dirty="0">
                <a:latin typeface="Minion Pro" pitchFamily="18" charset="0"/>
              </a:rPr>
            </a:br>
            <a:endParaRPr lang="en-NZ" sz="1800" dirty="0">
              <a:latin typeface="Minion Pro" pitchFamily="18" charset="0"/>
            </a:endParaRPr>
          </a:p>
          <a:p>
            <a:pPr eaLnBrk="1" hangingPunct="1">
              <a:buClr>
                <a:schemeClr val="tx1"/>
              </a:buClr>
              <a:buFont typeface="Arial" pitchFamily="34" charset="0"/>
              <a:buChar char="•"/>
            </a:pPr>
            <a:r>
              <a:rPr lang="en-NZ" sz="1800" dirty="0">
                <a:latin typeface="Minion Pro" pitchFamily="18" charset="0"/>
              </a:rPr>
              <a:t>The exemplars are actual samples of student writing, and are representative  rather than ideal examples.</a:t>
            </a:r>
            <a:br>
              <a:rPr lang="en-NZ" sz="1800" dirty="0">
                <a:latin typeface="Minion Pro" pitchFamily="18" charset="0"/>
              </a:rPr>
            </a:br>
            <a:endParaRPr lang="en-NZ" sz="1800" dirty="0">
              <a:latin typeface="Minion Pro" pitchFamily="18" charset="0"/>
            </a:endParaRPr>
          </a:p>
          <a:p>
            <a:pPr eaLnBrk="1" hangingPunct="1">
              <a:buClr>
                <a:schemeClr val="tx1"/>
              </a:buClr>
              <a:buFont typeface="Arial" pitchFamily="34" charset="0"/>
              <a:buChar char="•"/>
            </a:pPr>
            <a:r>
              <a:rPr lang="en-NZ" sz="1800" dirty="0">
                <a:latin typeface="Minion Pro" pitchFamily="18" charset="0"/>
              </a:rPr>
              <a:t>The annotated exemplars are essential tools for ensuring consistent scoring decisions.</a:t>
            </a:r>
          </a:p>
          <a:p>
            <a:pPr eaLnBrk="1" hangingPunct="1">
              <a:buFont typeface="Arial" charset="0"/>
              <a:buNone/>
            </a:pPr>
            <a:endParaRPr lang="en-NZ" dirty="0"/>
          </a:p>
          <a:p>
            <a:pPr eaLnBrk="1" hangingPunct="1">
              <a:buFont typeface="Arial" charset="0"/>
              <a:buNone/>
            </a:pPr>
            <a:endParaRPr lang="en-NZ" dirty="0"/>
          </a:p>
          <a:p>
            <a:pPr eaLnBrk="1" hangingPunct="1"/>
            <a:endParaRPr lang="en-NZ" dirty="0"/>
          </a:p>
          <a:p>
            <a:pPr eaLnBrk="1" hangingPunct="1"/>
            <a:endParaRPr lang="en-NZ" dirty="0"/>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2096"/>
            <a:ext cx="9144000" cy="1440160"/>
          </a:xfrm>
        </p:spPr>
        <p:txBody>
          <a:bodyPr>
            <a:normAutofit/>
          </a:bodyPr>
          <a:lstStyle/>
          <a:p>
            <a:pPr algn="ctr"/>
            <a:r>
              <a:rPr lang="en-NZ" sz="2800" dirty="0">
                <a:solidFill>
                  <a:srgbClr val="009900"/>
                </a:solidFill>
                <a:latin typeface="Kozuka Gothic Pro B" pitchFamily="34" charset="-128"/>
                <a:ea typeface="Kozuka Gothic Pro B" pitchFamily="34" charset="-128"/>
                <a:cs typeface="Arial" pitchFamily="34" charset="0"/>
              </a:rPr>
              <a:t>Where to find the specific exemplars</a:t>
            </a:r>
            <a:endParaRPr lang="en-NZ" sz="2800" dirty="0"/>
          </a:p>
        </p:txBody>
      </p:sp>
      <p:sp>
        <p:nvSpPr>
          <p:cNvPr id="3" name="Content Placeholder 2"/>
          <p:cNvSpPr>
            <a:spLocks noGrp="1"/>
          </p:cNvSpPr>
          <p:nvPr>
            <p:ph idx="1"/>
          </p:nvPr>
        </p:nvSpPr>
        <p:spPr>
          <a:xfrm>
            <a:off x="889248" y="1895138"/>
            <a:ext cx="7283152" cy="4558198"/>
          </a:xfrm>
        </p:spPr>
        <p:txBody>
          <a:bodyPr>
            <a:normAutofit/>
          </a:bodyPr>
          <a:lstStyle/>
          <a:p>
            <a:pPr>
              <a:buClr>
                <a:schemeClr val="tx1"/>
              </a:buClr>
              <a:buSzPct val="100000"/>
              <a:buFont typeface="Arial" pitchFamily="34" charset="0"/>
              <a:buChar char="•"/>
            </a:pPr>
            <a:r>
              <a:rPr lang="en-NZ" sz="1800" dirty="0">
                <a:latin typeface="Minion Pro" pitchFamily="18" charset="0"/>
              </a:rPr>
              <a:t>Each prompt has a set of annotated exemplars which are specific to that prompt. For example, the recount prompt ‘Time with friends’ has four exemplars specific to that prompt, at different achievement levels.</a:t>
            </a:r>
            <a:br>
              <a:rPr lang="en-NZ" sz="1800" dirty="0">
                <a:latin typeface="Minion Pro" pitchFamily="18" charset="0"/>
              </a:rPr>
            </a:br>
            <a:endParaRPr lang="en-NZ" sz="1800" dirty="0">
              <a:latin typeface="Minion Pro" pitchFamily="18" charset="0"/>
            </a:endParaRPr>
          </a:p>
          <a:p>
            <a:pPr>
              <a:buClr>
                <a:schemeClr val="tx1"/>
              </a:buClr>
              <a:buSzPct val="100000"/>
              <a:buFont typeface="Arial" pitchFamily="34" charset="0"/>
              <a:buChar char="•"/>
            </a:pPr>
            <a:r>
              <a:rPr lang="en-NZ" sz="1800" dirty="0">
                <a:latin typeface="Minion Pro" pitchFamily="18" charset="0"/>
              </a:rPr>
              <a:t>The specific exemplars can be downloaded after a prompt has been chosen. To print them, choose the View Test button, or go to the Print Options page. They will be printed along with the guidelines, the test, the rubric and the glossary.</a:t>
            </a:r>
          </a:p>
          <a:p>
            <a:pPr>
              <a:buClr>
                <a:schemeClr val="tx1"/>
              </a:buClr>
              <a:buSzPct val="100000"/>
              <a:buFont typeface="Arial" pitchFamily="34" charset="0"/>
              <a:buChar char="•"/>
            </a:pPr>
            <a:endParaRPr lang="en-NZ" sz="1800" dirty="0">
              <a:latin typeface="Minion Pro" pitchFamily="18" charset="0"/>
            </a:endParaRPr>
          </a:p>
        </p:txBody>
      </p:sp>
      <p:pic>
        <p:nvPicPr>
          <p:cNvPr id="4" name="Picture 2"/>
          <p:cNvPicPr>
            <a:picLocks noChangeAspect="1" noChangeArrowheads="1"/>
          </p:cNvPicPr>
          <p:nvPr>
            <p:custDataLst>
              <p:tags r:id="rId2"/>
            </p:custDataLst>
          </p:nvPr>
        </p:nvPicPr>
        <p:blipFill>
          <a:blip r:embed="rId5" cstate="print"/>
          <a:srcRect/>
          <a:stretch>
            <a:fillRect/>
          </a:stretch>
        </p:blipFill>
        <p:spPr bwMode="auto">
          <a:xfrm>
            <a:off x="-36512" y="0"/>
            <a:ext cx="9289032" cy="404664"/>
          </a:xfrm>
          <a:prstGeom prst="rect">
            <a:avLst/>
          </a:prstGeom>
          <a:noFill/>
          <a:ln w="9525">
            <a:noFill/>
            <a:miter lim="800000"/>
            <a:headEnd/>
            <a:tailEnd/>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AUDIO_TEMP" val="C:\Users\DYLAN~1.CAM\AppData\Local\Temp\articulate\presenter\ae\audio\20120405114748\"/>
  <p:tag name="PUBLISH_TITLE" val="The revised e-asTTle Writing tool 2012"/>
  <p:tag name="ARTICULATE_PUBLISH_PATH" val="C:\Dylans\e-asTTle Presentation 2012"/>
  <p:tag name="ARTICULATE_LOGO" val="easttle.jpg"/>
  <p:tag name="ARTICULATE_PRESENTER" val="(None selected)"/>
  <p:tag name="ARTICULATE_PRESENTER_GUID" val="9869030842"/>
  <p:tag name="ARTICULATE_LMS" val="0"/>
  <p:tag name="ARTICULATE_TEMPLATE" val="e-asTTle"/>
  <p:tag name="ARTICULATE_TEMPLATE_GUID" val="855aa286-424e-4161-bb2b-aeb5041495c9"/>
  <p:tag name="LMS_PUBLISH" val="No"/>
  <p:tag name="PRESENTER_PREVIEW_MODE" val="0"/>
  <p:tag name="PRESENTER_PREVIEW_START" val="1"/>
  <p:tag name="PLAYERLOGOHEIGHT" val="117"/>
  <p:tag name="PLAYERLOGOWIDTH" val="214"/>
  <p:tag name="LAUNCHINNEWWINDOW" val="0"/>
  <p:tag name="LASTPUBLISHED" val="C:\Dylans\e-asTTle Presentation 2012\The revised e-asTTle Writing tool 2012\player.html"/>
  <p:tag name="ARTICULATE_PRESENTER_VERSION" val="6"/>
  <p:tag name="ARTICULATE_PROJECT_OPEN" val="1"/>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da8cf358-6b3e-4b90-a3c7-a31fb2c3b70a"/>
  <p:tag name="AUDIO_IMPORT" val="Q:\projects\moe\moe3018-assessment-online-2012\AUDIO\MASTERMIX\MP3\MOE3018_pg6.mp3"/>
  <p:tag name="AUDIO_ID" val="261"/>
  <p:tag name="ELAPSEDTIME" val="49.345"/>
  <p:tag name="ARTICULATE_SLIDE_NAV" val="6"/>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jSMj7RF0_files\slide0001_image001.png"/>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b80ec3f5-2c5e-4984-b5f2-d44725ef1385"/>
  <p:tag name="AUDIO_IMPORT" val="Q:\projects\moe\moe3018-assessment-online-2012\AUDIO\MASTERMIX\MP3\MOE3018_pg7.mp3"/>
  <p:tag name="AUDIO_ID" val="259"/>
  <p:tag name="ELAPSEDTIME" val="94.171"/>
  <p:tag name="ARTICULATE_SLIDE_NAV" val="7"/>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kSnoMr6X_files\slide0001_image001.png"/>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7310d4b9-5c3a-4c88-b21c-370a2b1575d1"/>
  <p:tag name="AUDIO_IMPORT" val="Q:\projects\moe\moe3018-assessment-online-2012\AUDIO\MASTERMIX\MP3\MOE3018_pg8.mp3"/>
  <p:tag name="AUDIO_ID" val="262"/>
  <p:tag name="ELAPSEDTIME" val="32.338"/>
  <p:tag name="ARTICULATE_SLIDE_NAV" val="8"/>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do70cvnA_files\slide0001_image001.png"/>
</p:tagLst>
</file>

<file path=ppt/tags/tag16.xml><?xml version="1.0" encoding="utf-8"?>
<p:tagLst xmlns:a="http://schemas.openxmlformats.org/drawingml/2006/main" xmlns:r="http://schemas.openxmlformats.org/officeDocument/2006/relationships" xmlns:p="http://schemas.openxmlformats.org/presentationml/2006/main">
  <p:tag name="AUDIO_IMPORT" val="Q:\projects\moe\moe3018-assessment-online-2012\AUDIO\MASTERMIX\MP3\24-04-2012\Track_09a-MP3 for Audio Podcasting.mp3"/>
  <p:tag name="AUDIO_ID" val="290"/>
  <p:tag name="ELAPSEDTIME" val="14.364"/>
  <p:tag name="ARTICULATE_SLIDE_GUID" val="08c9c5d3-3aaa-4def-b0c2-056e34603c10"/>
  <p:tag name="ARTICULATE_SLIDE_NAV" val="9"/>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a6DMEcg9_files\slide0001_image001.png"/>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aeca5f4d-d3e3-476a-a8b5-a00f938d1320"/>
  <p:tag name="AUDIO_IMPORT" val="Q:\projects\moe\moe3018-assessment-online-2012\AUDIO\MASTERMIX\MP3\MOE3018_pg9.mp3"/>
  <p:tag name="AUDIO_ID" val="270"/>
  <p:tag name="ELAPSEDTIME" val="31.984"/>
  <p:tag name="ARTICULATE_SLIDE_NAV" val="10"/>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M5s7EERf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e70c8393-8e4d-47cb-875a-c02b9ab2ad6a"/>
  <p:tag name="AUDIO_IMPORT" val="Q:\projects\moe\moe3018-assessment-online-2012\AUDIO\MASTERMIX\MP3\MOE3018_pg2.mp3"/>
  <p:tag name="AUDIO_ID" val="264"/>
  <p:tag name="ELAPSEDTIME" val="22.759"/>
  <p:tag name="ARTICULATE_SLIDE_NAV" val="2"/>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28796144-b343-4356-ad82-5c49a1e138f7"/>
  <p:tag name="AUDIO_IMPORT" val="Q:\projects\moe\moe3018-assessment-online-2012\AUDIO\MASTERMIX\MP3\MOE3018_pg10.mp3"/>
  <p:tag name="AUDIO_ID" val="269"/>
  <p:tag name="ELAPSEDTIME" val="16.196"/>
  <p:tag name="ARTICULATE_SLIDE_NAV" val="11"/>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FO5z3USA_files\slide0001_image001.png"/>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6f1654d7-9512-4dd8-869c-ef1355dad7f5"/>
  <p:tag name="AUDIO_IMPORT" val="Q:\projects\moe\moe3018-assessment-online-2012\AUDIO\MASTERMIX\MP3\MOE3018_pg11.mp3"/>
  <p:tag name="AUDIO_ID" val="271"/>
  <p:tag name="ELAPSEDTIME" val="17.165"/>
  <p:tag name="ARTICULATE_SLIDE_NAV" val="12"/>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zYw0la0d_files\slide0001_image001.jpg"/>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z2Wg61rw_files\slide0001_image001.png"/>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70d8229b-8799-4861-9f01-4f278f6d8f9b"/>
  <p:tag name="AUDIO_IMPORT" val="Q:\projects\moe\moe3018-assessment-online-2012\AUDIO\MASTERMIX\MP3\MOE3018_pg12.mp3"/>
  <p:tag name="AUDIO_ID" val="272"/>
  <p:tag name="ELAPSEDTIME" val="52.766"/>
  <p:tag name="ARTICULATE_SLIDE_NAV" val="13"/>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Ok9y475F_files\slide0001_image001.png"/>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3350723e-505e-4b11-a21a-9c107a464f27"/>
  <p:tag name="AUDIO_IMPORT" val="Q:\projects\moe\moe3018-assessment-online-2012\AUDIO\MASTERMIX\MP3\MOE3018_pg13.mp3"/>
  <p:tag name="AUDIO_ID" val="274"/>
  <p:tag name="ELAPSEDTIME" val="26.549"/>
  <p:tag name="ARTICULATE_SLIDE_NAV" val="14"/>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GC4sw8Yk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OzEm1fnf_files\slide0001_image001.png"/>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8ef1e7c7-9930-4f2f-bf5e-06e067f4782c"/>
  <p:tag name="AUDIO_IMPORT" val="Q:\projects\moe\moe3018-assessment-online-2012\AUDIO\MASTERMIX\MP3\MOE3018_pg14.mp3"/>
  <p:tag name="AUDIO_ID" val="273"/>
  <p:tag name="ELAPSEDTIME" val="14"/>
  <p:tag name="ARTICULATE_SLIDE_NAV" val="15"/>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jwwQFwVO_files\slide0001_image001.png"/>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776c004f-1d06-48b1-8b5d-a4e3a4118f79"/>
  <p:tag name="AUDIO_IMPORT" val="Q:\projects\moe\moe3018-assessment-online-2012\AUDIO\MASTERMIX\MP3\MOE3018_pg15.mp3"/>
  <p:tag name="AUDIO_ID" val="275"/>
  <p:tag name="ELAPSEDTIME" val="23.648"/>
  <p:tag name="ARTICULATE_SLIDE_NAV" val="16"/>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3h3UMAhi_files\slide0001_image001.png"/>
</p:tagLst>
</file>

<file path=ppt/tags/tag34.xml><?xml version="1.0" encoding="utf-8"?>
<p:tagLst xmlns:a="http://schemas.openxmlformats.org/drawingml/2006/main" xmlns:r="http://schemas.openxmlformats.org/officeDocument/2006/relationships" xmlns:p="http://schemas.openxmlformats.org/presentationml/2006/main">
  <p:tag name="ARTICULATE_SLIDE_GUID" val="f2707dc7-01cf-44fe-ba37-c2db6b41c7e6"/>
  <p:tag name="AUDIO_IMPORT" val="Q:\projects\moe\moe3018-assessment-online-2012\AUDIO\MASTERMIX\MP3\MOE3018_pg16.mp3"/>
  <p:tag name="AUDIO_ID" val="276"/>
  <p:tag name="ELAPSEDTIME" val="46.22"/>
  <p:tag name="ARTICULATE_SLIDE_NAV" val="17"/>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ZcL3tPxO_files\slide0001_image001.png"/>
</p:tagLst>
</file>

<file path=ppt/tags/tag36.xml><?xml version="1.0" encoding="utf-8"?>
<p:tagLst xmlns:a="http://schemas.openxmlformats.org/drawingml/2006/main" xmlns:r="http://schemas.openxmlformats.org/officeDocument/2006/relationships" xmlns:p="http://schemas.openxmlformats.org/presentationml/2006/main">
  <p:tag name="ARTICULATE_SLIDE_GUID" val="3c5b9026-8f80-461f-8bd6-bc3adf66c628"/>
  <p:tag name="AUDIO_IMPORT" val="Q:\projects\moe\moe3018-assessment-online-2012\AUDIO\MASTERMIX\MP3\MOE3018_pg17.mp3"/>
  <p:tag name="AUDIO_ID" val="277"/>
  <p:tag name="ELAPSEDTIME" val="57.17"/>
  <p:tag name="ARTICULATE_SLIDE_NAV" val="18"/>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4GS3PpHF_files\slide0001_image001.png"/>
</p:tagLst>
</file>

<file path=ppt/tags/tag38.xml><?xml version="1.0" encoding="utf-8"?>
<p:tagLst xmlns:a="http://schemas.openxmlformats.org/drawingml/2006/main" xmlns:r="http://schemas.openxmlformats.org/officeDocument/2006/relationships" xmlns:p="http://schemas.openxmlformats.org/presentationml/2006/main">
  <p:tag name="ARTICULATE_SLIDE_GUID" val="4c4d0980-5fdc-47d8-83bb-e637314359e1"/>
  <p:tag name="AUDIO_IMPORT" val="Q:\projects\moe\moe3018-assessment-online-2012\AUDIO\MASTERMIX\MP3\MOE3018_pg18.mp3"/>
  <p:tag name="AUDIO_ID" val="278"/>
  <p:tag name="ELAPSEDTIME" val="20.876"/>
  <p:tag name="ARTICULATE_SLIDE_NAV" val="19"/>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CY4Ba4oR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a18f960e-daee-4346-8bc6-4bfe742f06c1"/>
  <p:tag name="AUDIO_IMPORT" val="Q:\projects\moe\moe3018-assessment-online-2012\AUDIO\MASTERMIX\MP3\MOE3018_pg3.mp3"/>
  <p:tag name="AUDIO_ID" val="289"/>
  <p:tag name="ELAPSEDTIME" val="48.739"/>
  <p:tag name="ARTICULATE_SLIDE_NAV" val="3"/>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UnzarlA3_files\slide0001_image001.png"/>
</p:tagLst>
</file>

<file path=ppt/tags/tag41.xml><?xml version="1.0" encoding="utf-8"?>
<p:tagLst xmlns:a="http://schemas.openxmlformats.org/drawingml/2006/main" xmlns:r="http://schemas.openxmlformats.org/officeDocument/2006/relationships" xmlns:p="http://schemas.openxmlformats.org/presentationml/2006/main">
  <p:tag name="ARTICULATE_SLIDE_GUID" val="06d61ee1-4596-42be-8503-cfc498b22d7d"/>
  <p:tag name="AUDIO_IMPORT" val="Q:\projects\moe\moe3018-assessment-online-2012\AUDIO\MASTERMIX\MP3\MOE3018_pg19.mp3"/>
  <p:tag name="AUDIO_ID" val="279"/>
  <p:tag name="ELAPSEDTIME" val="42.14"/>
  <p:tag name="ARTICULATE_SLIDE_NAV" val="20"/>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eWlsetjy_files\slide0001_image001.png"/>
</p:tagLst>
</file>

<file path=ppt/tags/tag43.xml><?xml version="1.0" encoding="utf-8"?>
<p:tagLst xmlns:a="http://schemas.openxmlformats.org/drawingml/2006/main" xmlns:r="http://schemas.openxmlformats.org/officeDocument/2006/relationships" xmlns:p="http://schemas.openxmlformats.org/presentationml/2006/main">
  <p:tag name="ARTICULATE_SLIDE_GUID" val="bb7bde68-4e9c-4e73-9ec9-cbfebd6052cd"/>
  <p:tag name="AUDIO_IMPORT" val="Q:\projects\moe\moe3018-assessment-online-2012\AUDIO\MASTERMIX\MP3\MOE3018_pg20.mp3"/>
  <p:tag name="AUDIO_ID" val="281"/>
  <p:tag name="ELAPSEDTIME" val="22.493"/>
  <p:tag name="ARTICULATE_SLIDE_NAV" val="21"/>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E2mXxd4j_files\slide0001_image001.png"/>
</p:tagLst>
</file>

<file path=ppt/tags/tag4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CqrPdB4H_files\slide0001_image001.jpg"/>
</p:tagLst>
</file>

<file path=ppt/tags/tag46.xml><?xml version="1.0" encoding="utf-8"?>
<p:tagLst xmlns:a="http://schemas.openxmlformats.org/drawingml/2006/main" xmlns:r="http://schemas.openxmlformats.org/officeDocument/2006/relationships" xmlns:p="http://schemas.openxmlformats.org/presentationml/2006/main">
  <p:tag name="ARTICULATE_SLIDE_GUID" val="57055401-54c7-4a25-ba25-8d0887212213"/>
  <p:tag name="AUDIO_IMPORT" val="Q:\projects\moe\moe3018-assessment-online-2012\AUDIO\MASTERMIX\MP3\MOE3018_pg21.mp3"/>
  <p:tag name="AUDIO_ID" val="280"/>
  <p:tag name="ELAPSEDTIME" val="22.835"/>
  <p:tag name="ARTICULATE_SLIDE_NAV" val="22"/>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TpyInr7P_files\slide0001_image001.png"/>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on7jk8uC_files\slide0001_image001.png"/>
</p:tagLst>
</file>

<file path=ppt/tags/tag49.xml><?xml version="1.0" encoding="utf-8"?>
<p:tagLst xmlns:a="http://schemas.openxmlformats.org/drawingml/2006/main" xmlns:r="http://schemas.openxmlformats.org/officeDocument/2006/relationships" xmlns:p="http://schemas.openxmlformats.org/presentationml/2006/main">
  <p:tag name="ARTICULATE_SLIDE_GUID" val="a8ecfac1-986d-44e7-a83f-2ddade2c88a7"/>
  <p:tag name="AUDIO_IMPORT" val="Q:\projects\moe\moe3018-assessment-online-2012\AUDIO\MASTERMIX\MP3\MOE3018_pg22.mp3"/>
  <p:tag name="AUDIO_ID" val="284"/>
  <p:tag name="ELAPSEDTIME" val="51.824"/>
  <p:tag name="ARTICULATE_SLIDE_NAV" val="23"/>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jcrtDndu_files\slide0001_image001.png"/>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qdFsKvQQ_files\slide0001_image001.png"/>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b0808894-13d6-47b2-8ba3-a0baafb1cb56"/>
  <p:tag name="AUDIO_IMPORT" val="Q:\projects\moe\moe3018-assessment-online-2012\AUDIO\MASTERMIX\MP3\MOE3018_pg23.mp3"/>
  <p:tag name="AUDIO_ID" val="282"/>
  <p:tag name="ELAPSEDTIME" val="66.305"/>
  <p:tag name="ARTICULATE_SLIDE_NAV" val="24"/>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C8X8d9ml_files\slide0001_image001.png"/>
</p:tagLst>
</file>

<file path=ppt/tags/tag53.xml><?xml version="1.0" encoding="utf-8"?>
<p:tagLst xmlns:a="http://schemas.openxmlformats.org/drawingml/2006/main" xmlns:r="http://schemas.openxmlformats.org/officeDocument/2006/relationships" xmlns:p="http://schemas.openxmlformats.org/presentationml/2006/main">
  <p:tag name="AUDIO_IMPORT" val="Q:\projects\moe\moe3018-assessment-online-2012\AUDIO\MASTERMIX\MP3\24-04-2012\Track_25a-MP3 for Audio Podcasting.mp3"/>
  <p:tag name="AUDIO_ID" val="291"/>
  <p:tag name="ELAPSEDTIME" val="42.34"/>
  <p:tag name="ARTICULATE_SLIDE_GUID" val="b0808894-13d6-47b2-8ba3-a0baafb10291"/>
  <p:tag name="ARTICULATE_SLIDE_NAV" val="25"/>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j1vO6Yao_files\slide0001_image001.png"/>
</p:tagLst>
</file>

<file path=ppt/tags/tag55.xml><?xml version="1.0" encoding="utf-8"?>
<p:tagLst xmlns:a="http://schemas.openxmlformats.org/drawingml/2006/main" xmlns:r="http://schemas.openxmlformats.org/officeDocument/2006/relationships" xmlns:p="http://schemas.openxmlformats.org/presentationml/2006/main">
  <p:tag name="ARTICULATE_SLIDE_GUID" val="64d2b6bb-3a9e-42b3-98a6-3c6878b56876"/>
  <p:tag name="AUDIO_IMPORT" val="Q:\projects\moe\moe3018-assessment-online-2012\AUDIO\MASTERMIX\MP3\MOE3018_pg24.mp3"/>
  <p:tag name="AUDIO_ID" val="283"/>
  <p:tag name="ELAPSEDTIME" val="59.519"/>
  <p:tag name="ARTICULATE_SLIDE_NAV" val="26"/>
</p:tagLst>
</file>

<file path=ppt/tags/tag5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7TNBqVlh_files\slide0001_image001.png"/>
</p:tagLst>
</file>

<file path=ppt/tags/tag57.xml><?xml version="1.0" encoding="utf-8"?>
<p:tagLst xmlns:a="http://schemas.openxmlformats.org/drawingml/2006/main" xmlns:r="http://schemas.openxmlformats.org/officeDocument/2006/relationships" xmlns:p="http://schemas.openxmlformats.org/presentationml/2006/main">
  <p:tag name="ARTICULATE_SLIDE_GUID" val="17a26997-eeca-4792-aa61-5406426b07c3"/>
  <p:tag name="AUDIO_IMPORT" val="Q:\projects\moe\moe3018-assessment-online-2012\AUDIO\MASTERMIX\MP3\MOE3018_pg26.mp3"/>
  <p:tag name="AUDIO_ID" val="267"/>
  <p:tag name="ELAPSEDTIME" val="36.845"/>
  <p:tag name="ARTICULATE_SLIDE_NAV" val="27"/>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oLJ97lKY_files\slide0001_image001.png"/>
</p:tagLst>
</file>

<file path=ppt/tags/tag5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ff4bef93-c516-448e-8e7c-a4ad1837c1d3"/>
  <p:tag name="AUDIO_IMPORT" val="Q:\projects\moe\moe3018-assessment-online-2012\AUDIO\MASTERMIX\MP3\MOE3018_pg4.mp3"/>
  <p:tag name="AUDIO_ID" val="257"/>
  <p:tag name="ELAPSEDTIME" val="30.535"/>
  <p:tag name="ARTICULATE_SLIDE_NAV" val="4"/>
</p:tagLst>
</file>

<file path=ppt/tags/tag60.xml><?xml version="1.0" encoding="utf-8"?>
<p:tagLst xmlns:a="http://schemas.openxmlformats.org/drawingml/2006/main" xmlns:r="http://schemas.openxmlformats.org/officeDocument/2006/relationships" xmlns:p="http://schemas.openxmlformats.org/presentationml/2006/main">
  <p:tag name="ARTICULATE_SLIDE_GUID" val="916ea28c-91a4-4e2b-af15-3ab2f1bec391"/>
  <p:tag name="AUDIO_IMPORT" val="Q:\projects\moe\moe3018-assessment-online-2012\AUDIO\MASTERMIX\MP3\MOE3018_pg25.mp3"/>
  <p:tag name="AUDIO_ID" val="268"/>
  <p:tag name="ELAPSEDTIME" val="81.356"/>
  <p:tag name="ARTICULATE_SLIDE_NAV" val="28"/>
</p:tagLst>
</file>

<file path=ppt/tags/tag6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IWt81SyL_files\slide0001_image001.png"/>
</p:tagLst>
</file>

<file path=ppt/tags/tag6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tyoWOh7K_files\slide0001_image001.png"/>
</p:tagLst>
</file>

<file path=ppt/tags/tag63.xml><?xml version="1.0" encoding="utf-8"?>
<p:tagLst xmlns:a="http://schemas.openxmlformats.org/drawingml/2006/main" xmlns:r="http://schemas.openxmlformats.org/officeDocument/2006/relationships" xmlns:p="http://schemas.openxmlformats.org/presentationml/2006/main">
  <p:tag name="ARTICULATE_SLIDE_GUID" val="1f2d5936-27f5-4add-ae04-a3ee7afdbe27"/>
  <p:tag name="AUDIO_IMPORT" val="Q:\projects\moe\moe3018-assessment-online-2012\AUDIO\MASTERMIX\MP3\MOE3018_pg27.mp3"/>
  <p:tag name="AUDIO_ID" val="285"/>
  <p:tag name="ELAPSEDTIME" val="47.36"/>
  <p:tag name="ARTICULATE_SLIDE_NAV" val="29"/>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O3KGsiJX_files\slide0001_image001.jpg"/>
</p:tagLst>
</file>

<file path=ppt/tags/tag6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vPws90W8_files\slide0001_image001.png"/>
</p:tagLst>
</file>

<file path=ppt/tags/tag66.xml><?xml version="1.0" encoding="utf-8"?>
<p:tagLst xmlns:a="http://schemas.openxmlformats.org/drawingml/2006/main" xmlns:r="http://schemas.openxmlformats.org/officeDocument/2006/relationships" xmlns:p="http://schemas.openxmlformats.org/presentationml/2006/main">
  <p:tag name="ARTICULATE_SLIDE_GUID" val="463fd90b-6680-40a2-b868-933bb7a2bd87"/>
  <p:tag name="AUDIO_IMPORT" val="Q:\projects\moe\moe3018-assessment-online-2012\AUDIO\MASTERMIX\MP3\MOE3018_pg28.mp3"/>
  <p:tag name="AUDIO_ID" val="286"/>
  <p:tag name="ELAPSEDTIME" val="44.888"/>
  <p:tag name="ARTICULATE_SLIDE_NAV" val="30"/>
</p:tagLst>
</file>

<file path=ppt/tags/tag6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LYjDQgVh_files\slide0001_image001.png"/>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hwiMCHWi_files\slide0001_image001.png"/>
</p:tagLst>
</file>

<file path=ppt/tags/tag69.xml><?xml version="1.0" encoding="utf-8"?>
<p:tagLst xmlns:a="http://schemas.openxmlformats.org/drawingml/2006/main" xmlns:r="http://schemas.openxmlformats.org/officeDocument/2006/relationships" xmlns:p="http://schemas.openxmlformats.org/presentationml/2006/main">
  <p:tag name="ARTICULATE_SLIDE_GUID" val="fa75aa5a-7be9-44f0-9bbc-524b6c4b89bf"/>
  <p:tag name="AUDIO_IMPORT" val="Q:\projects\moe\moe3018-assessment-online-2012\AUDIO\MASTERMIX\MP3\MOE3018_pg29.mp3"/>
  <p:tag name="AUDIO_ID" val="288"/>
  <p:tag name="ELAPSEDTIME" val="17.396"/>
  <p:tag name="ARTICULATE_SLIDE_NAV" val="31"/>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9C8P3gFi_files\slide0001_image001.png"/>
</p:tagLst>
</file>

<file path=ppt/tags/tag7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duwkE1Bc_files\slide0001_image001.jpg"/>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IyaJ9SG6_files\slide0001_image001.png"/>
</p:tagLst>
</file>

<file path=ppt/tags/tag72.xml><?xml version="1.0" encoding="utf-8"?>
<p:tagLst xmlns:a="http://schemas.openxmlformats.org/drawingml/2006/main" xmlns:r="http://schemas.openxmlformats.org/officeDocument/2006/relationships" xmlns:p="http://schemas.openxmlformats.org/presentationml/2006/main">
  <p:tag name="ARTICULATE_SLIDE_GUID" val="78b783cf-6472-478b-9447-058d9fd033d7"/>
  <p:tag name="AUDIO_IMPORT" val="Q:\projects\moe\moe3018-assessment-online-2012\AUDIO\MASTERMIX\MP3\MOE3018_pg30.mp3"/>
  <p:tag name="AUDIO_ID" val="287"/>
  <p:tag name="ELAPSEDTIME" val="36.902"/>
  <p:tag name="ARTICULATE_SLIDE_NAV" val="32"/>
</p:tagLst>
</file>

<file path=ppt/tags/tag7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0uCfzo9C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2e06dfc5-3730-4d7a-98f8-f26285b38ce1"/>
  <p:tag name="AUDIO_IMPORT" val="Q:\projects\moe\moe3018-assessment-online-2012\AUDIO\MASTERMIX\MP3\MOE3018_pg5.mp3"/>
  <p:tag name="AUDIO_ID" val="258"/>
  <p:tag name="ELAPSEDTIME" val="25.414"/>
  <p:tag name="ARTICULATE_SLIDE_NAV" val="5"/>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YLAN~1.CAM\AppData\Local\Temp\articulate\presenter\imgtemp\GBjVeoed_files\slide0001_image001.pn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9">
      <a:dk1>
        <a:sysClr val="windowText" lastClr="000000"/>
      </a:dk1>
      <a:lt1>
        <a:sysClr val="window" lastClr="FFFFFF"/>
      </a:lt1>
      <a:dk2>
        <a:srgbClr val="00B050"/>
      </a:dk2>
      <a:lt2>
        <a:srgbClr val="00B050"/>
      </a:lt2>
      <a:accent1>
        <a:srgbClr val="00B050"/>
      </a:accent1>
      <a:accent2>
        <a:srgbClr val="54A838"/>
      </a:accent2>
      <a:accent3>
        <a:srgbClr val="00B050"/>
      </a:accent3>
      <a:accent4>
        <a:srgbClr val="FFFFFF"/>
      </a:accent4>
      <a:accent5>
        <a:srgbClr val="36FF91"/>
      </a:accent5>
      <a:accent6>
        <a:srgbClr val="77C95C"/>
      </a:accent6>
      <a:hlink>
        <a:srgbClr val="00B050"/>
      </a:hlink>
      <a:folHlink>
        <a:srgbClr val="00B05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5029</TotalTime>
  <Words>5679</Words>
  <Application>Microsoft Office PowerPoint</Application>
  <PresentationFormat>On-screen Show (4:3)</PresentationFormat>
  <Paragraphs>324</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Constantia</vt:lpstr>
      <vt:lpstr>Kozuka Gothic Pro B</vt:lpstr>
      <vt:lpstr>Minion Pro</vt:lpstr>
      <vt:lpstr>Wingdings 2</vt:lpstr>
      <vt:lpstr>Flow</vt:lpstr>
      <vt:lpstr>PowerPoint Presentation</vt:lpstr>
      <vt:lpstr>You can use this presentation to:</vt:lpstr>
      <vt:lpstr>Overview of e-asTTle Writing (revised)</vt:lpstr>
      <vt:lpstr>Key Changes</vt:lpstr>
      <vt:lpstr>Scope of the tool</vt:lpstr>
      <vt:lpstr>Prompts and purposes</vt:lpstr>
      <vt:lpstr>Rubric</vt:lpstr>
      <vt:lpstr>Annotated exemplars</vt:lpstr>
      <vt:lpstr>Where to find the specific exemplars</vt:lpstr>
      <vt:lpstr>Measurement scale</vt:lpstr>
      <vt:lpstr>Report formats</vt:lpstr>
      <vt:lpstr>Creating, administering and marking tests</vt:lpstr>
      <vt:lpstr>Advice when creating a test</vt:lpstr>
      <vt:lpstr>Supporting material provided with a prompt</vt:lpstr>
      <vt:lpstr>Assigning a test</vt:lpstr>
      <vt:lpstr>Test administration</vt:lpstr>
      <vt:lpstr>Marking the test</vt:lpstr>
      <vt:lpstr>The elements in the rubric</vt:lpstr>
      <vt:lpstr>Layout of the rubric</vt:lpstr>
      <vt:lpstr>Points to consider when marking</vt:lpstr>
      <vt:lpstr>Moderation</vt:lpstr>
      <vt:lpstr>Entering scores</vt:lpstr>
      <vt:lpstr>Understanding scoring</vt:lpstr>
      <vt:lpstr>Key points when interpreting scores</vt:lpstr>
      <vt:lpstr>Measurement error</vt:lpstr>
      <vt:lpstr>Reports</vt:lpstr>
      <vt:lpstr>Formative use of results</vt:lpstr>
      <vt:lpstr>The individual learning pathway report</vt:lpstr>
      <vt:lpstr>Using the ILP report formatively</vt:lpstr>
      <vt:lpstr>Using the marking rubric formatively</vt:lpstr>
      <vt:lpstr>The What Next profile</vt:lpstr>
      <vt:lpstr>Using all reports formatively</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revised e-asTTle Writing tool</dc:title>
  <dc:creator>Allan Powell</dc:creator>
  <cp:lastModifiedBy>Donna Leckie</cp:lastModifiedBy>
  <cp:revision>400</cp:revision>
  <dcterms:created xsi:type="dcterms:W3CDTF">2012-03-14T22:25:19Z</dcterms:created>
  <dcterms:modified xsi:type="dcterms:W3CDTF">2023-05-15T04:03:03Z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Articulate PP 3-04-2012</vt:lpwstr>
  </property>
  <property fmtid="{D5CDD505-2E9C-101B-9397-08002B2CF9AE}" pid="4" name="ArticulateGUID">
    <vt:lpwstr>472CF71D-ACF0-43BC-8738-7C1491B48A1F</vt:lpwstr>
  </property>
  <property fmtid="{D5CDD505-2E9C-101B-9397-08002B2CF9AE}" pid="5" name="ArticulateProjectFull">
    <vt:lpwstr>Q:\projects\moe\moe3018-assessment-online-2012\production\articulate-easttle\Articulate PP 3-04-2012V10.ppta</vt:lpwstr>
  </property>
</Properties>
</file>